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3" r:id="rId3"/>
    <p:sldId id="302" r:id="rId4"/>
    <p:sldId id="291" r:id="rId5"/>
    <p:sldId id="290" r:id="rId6"/>
    <p:sldId id="289" r:id="rId7"/>
    <p:sldId id="286" r:id="rId8"/>
    <p:sldId id="287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294" r:id="rId29"/>
    <p:sldId id="295" r:id="rId30"/>
    <p:sldId id="292" r:id="rId31"/>
    <p:sldId id="296" r:id="rId32"/>
    <p:sldId id="303" r:id="rId33"/>
    <p:sldId id="300" r:id="rId34"/>
    <p:sldId id="301" r:id="rId35"/>
    <p:sldId id="2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85A"/>
    <a:srgbClr val="EEB500"/>
    <a:srgbClr val="F2AB47"/>
    <a:srgbClr val="FFD961"/>
    <a:srgbClr val="F6A8A0"/>
    <a:srgbClr val="2C3E66"/>
    <a:srgbClr val="2D3E50"/>
    <a:srgbClr val="C0E399"/>
    <a:srgbClr val="6C8AAC"/>
    <a:srgbClr val="AED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9" autoAdjust="0"/>
    <p:restoredTop sz="94683" autoAdjust="0"/>
  </p:normalViewPr>
  <p:slideViewPr>
    <p:cSldViewPr snapToGrid="0" showGuides="1">
      <p:cViewPr varScale="1">
        <p:scale>
          <a:sx n="29" d="100"/>
          <a:sy n="29" d="100"/>
        </p:scale>
        <p:origin x="66" y="4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37CE2-EB68-40F4-BF6E-F76159FE95EC}" type="doc">
      <dgm:prSet loTypeId="urn:microsoft.com/office/officeart/2011/layout/HexagonRadial" loCatId="officeonlin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2AB2C95-DD60-429E-A459-C00A2D4B8718}">
      <dgm:prSet phldrT="[Text]"/>
      <dgm:spPr>
        <a:solidFill>
          <a:srgbClr val="2C3E66"/>
        </a:solidFill>
        <a:ln>
          <a:solidFill>
            <a:srgbClr val="05358A"/>
          </a:solidFill>
        </a:ln>
      </dgm:spPr>
      <dgm:t>
        <a:bodyPr/>
        <a:lstStyle/>
        <a:p>
          <a:pPr rtl="1"/>
          <a:r>
            <a:rPr lang="fa-IR" b="1" dirty="0">
              <a:cs typeface="B Roya" panose="00000400000000000000" pitchFamily="2" charset="-78"/>
            </a:rPr>
            <a:t>اعضای شورای راهبردی</a:t>
          </a:r>
        </a:p>
      </dgm:t>
    </dgm:pt>
    <dgm:pt modelId="{4B5D6A3B-0718-4B34-95BC-BEB2D87CF1DE}" type="parTrans" cxnId="{583EAFDB-46C5-4FF0-8551-678A13906AF7}">
      <dgm:prSet/>
      <dgm:spPr/>
      <dgm:t>
        <a:bodyPr/>
        <a:lstStyle/>
        <a:p>
          <a:pPr rtl="1"/>
          <a:endParaRPr lang="fa-IR"/>
        </a:p>
      </dgm:t>
    </dgm:pt>
    <dgm:pt modelId="{C145C756-581C-4A9C-B146-60B3AC412730}" type="sibTrans" cxnId="{583EAFDB-46C5-4FF0-8551-678A13906AF7}">
      <dgm:prSet/>
      <dgm:spPr/>
      <dgm:t>
        <a:bodyPr/>
        <a:lstStyle/>
        <a:p>
          <a:pPr rtl="1"/>
          <a:endParaRPr lang="fa-IR"/>
        </a:p>
      </dgm:t>
    </dgm:pt>
    <dgm:pt modelId="{EC3B750E-3F28-4B4F-9D44-845EC7E78A9C}">
      <dgm:prSet phldrT="[Text]" custT="1"/>
      <dgm:spPr>
        <a:solidFill>
          <a:srgbClr val="AEDDCB"/>
        </a:solidFill>
        <a:ln>
          <a:solidFill>
            <a:srgbClr val="BACFF8"/>
          </a:solidFill>
        </a:ln>
      </dgm:spPr>
      <dgm:t>
        <a:bodyPr/>
        <a:lstStyle/>
        <a:p>
          <a:pPr rtl="1"/>
          <a:r>
            <a:rPr lang="fa-IR" sz="1600" b="1" dirty="0">
              <a:solidFill>
                <a:schemeClr val="tx1"/>
              </a:solidFill>
              <a:cs typeface="B Roya" panose="00000400000000000000" pitchFamily="2" charset="-78"/>
            </a:rPr>
            <a:t>دکتر عزیزاللّه حبیبی</a:t>
          </a:r>
        </a:p>
        <a:p>
          <a:pPr rtl="1"/>
          <a:r>
            <a:rPr lang="fa-IR" sz="1200" b="1" dirty="0">
              <a:solidFill>
                <a:schemeClr val="tx1"/>
              </a:solidFill>
              <a:cs typeface="B Roya" panose="00000400000000000000" pitchFamily="2" charset="-78"/>
            </a:rPr>
            <a:t>ریاست دانشگاه</a:t>
          </a:r>
        </a:p>
      </dgm:t>
    </dgm:pt>
    <dgm:pt modelId="{8E3EAF4E-2BF0-479C-989B-D3223C1EABBD}" type="parTrans" cxnId="{DCA3BCFB-C913-4F57-B6D2-CD1D3CFE1A0D}">
      <dgm:prSet/>
      <dgm:spPr/>
      <dgm:t>
        <a:bodyPr/>
        <a:lstStyle/>
        <a:p>
          <a:pPr rtl="1"/>
          <a:endParaRPr lang="fa-IR"/>
        </a:p>
      </dgm:t>
    </dgm:pt>
    <dgm:pt modelId="{17F6552E-CB1A-49B0-86A1-9ABA4518B803}" type="sibTrans" cxnId="{DCA3BCFB-C913-4F57-B6D2-CD1D3CFE1A0D}">
      <dgm:prSet/>
      <dgm:spPr/>
      <dgm:t>
        <a:bodyPr/>
        <a:lstStyle/>
        <a:p>
          <a:pPr rtl="1"/>
          <a:endParaRPr lang="fa-IR"/>
        </a:p>
      </dgm:t>
    </dgm:pt>
    <dgm:pt modelId="{6BA8464D-8588-455C-80DC-65AAADAF7A5B}">
      <dgm:prSet phldrT="[Text]" custT="1"/>
      <dgm:spPr>
        <a:solidFill>
          <a:srgbClr val="AEDDCB"/>
        </a:solidFill>
        <a:ln>
          <a:solidFill>
            <a:srgbClr val="BACFF8"/>
          </a:solidFill>
        </a:ln>
      </dgm:spPr>
      <dgm:t>
        <a:bodyPr/>
        <a:lstStyle/>
        <a:p>
          <a:pPr rtl="1"/>
          <a:r>
            <a:rPr lang="fa-IR" sz="1600" b="1" dirty="0">
              <a:solidFill>
                <a:schemeClr val="tx1"/>
              </a:solidFill>
              <a:cs typeface="B Roya" panose="00000400000000000000" pitchFamily="2" charset="-78"/>
            </a:rPr>
            <a:t>دکتر محمدحسین مجلس آرا</a:t>
          </a:r>
        </a:p>
        <a:p>
          <a:pPr rtl="1"/>
          <a:r>
            <a:rPr lang="fa-IR" sz="1200" b="1" dirty="0">
              <a:solidFill>
                <a:schemeClr val="tx1"/>
              </a:solidFill>
              <a:cs typeface="B Roya" panose="00000400000000000000" pitchFamily="2" charset="-78"/>
            </a:rPr>
            <a:t>معاون اداری-مالی و پشتیبانی</a:t>
          </a:r>
          <a:endParaRPr lang="fa-IR" sz="1200" b="1" dirty="0"/>
        </a:p>
      </dgm:t>
    </dgm:pt>
    <dgm:pt modelId="{E0F5746B-B489-478D-A80B-AAEB7DDF375E}" type="parTrans" cxnId="{9EC155C0-EE0D-4814-9328-49751FC7563A}">
      <dgm:prSet/>
      <dgm:spPr/>
      <dgm:t>
        <a:bodyPr/>
        <a:lstStyle/>
        <a:p>
          <a:pPr rtl="1"/>
          <a:endParaRPr lang="fa-IR"/>
        </a:p>
      </dgm:t>
    </dgm:pt>
    <dgm:pt modelId="{B2B46C8C-BE38-4A1B-A37C-C5B1C0D7E1AD}" type="sibTrans" cxnId="{9EC155C0-EE0D-4814-9328-49751FC7563A}">
      <dgm:prSet/>
      <dgm:spPr/>
      <dgm:t>
        <a:bodyPr/>
        <a:lstStyle/>
        <a:p>
          <a:pPr rtl="1"/>
          <a:endParaRPr lang="fa-IR"/>
        </a:p>
      </dgm:t>
    </dgm:pt>
    <dgm:pt modelId="{066BDF07-B0D6-4020-BCC9-A18533D26E09}">
      <dgm:prSet phldrT="[Text]" custT="1"/>
      <dgm:spPr>
        <a:solidFill>
          <a:srgbClr val="AEDDCB"/>
        </a:solidFill>
        <a:ln>
          <a:solidFill>
            <a:srgbClr val="BACFF8"/>
          </a:solidFill>
        </a:ln>
      </dgm:spPr>
      <dgm:t>
        <a:bodyPr/>
        <a:lstStyle/>
        <a:p>
          <a:pPr rtl="1"/>
          <a:r>
            <a:rPr lang="fa-IR" sz="1500" b="1">
              <a:solidFill>
                <a:schemeClr val="tx1"/>
              </a:solidFill>
              <a:cs typeface="B Roya" panose="00000400000000000000" pitchFamily="2" charset="-78"/>
            </a:rPr>
            <a:t>دکتر سید حسین حسینی لواسانی</a:t>
          </a:r>
        </a:p>
        <a:p>
          <a:pPr rtl="1"/>
          <a:r>
            <a:rPr lang="fa-IR" sz="1200" b="1">
              <a:solidFill>
                <a:schemeClr val="tx1"/>
              </a:solidFill>
              <a:cs typeface="B Roya" panose="00000400000000000000" pitchFamily="2" charset="-78"/>
            </a:rPr>
            <a:t>مدیر پروژه</a:t>
          </a:r>
          <a:endParaRPr lang="fa-IR" sz="1200" b="1"/>
        </a:p>
      </dgm:t>
    </dgm:pt>
    <dgm:pt modelId="{6D456420-06BA-424B-A8EC-6AFBAEB596BA}" type="parTrans" cxnId="{096C7335-4647-4185-BC79-CC35735356B5}">
      <dgm:prSet/>
      <dgm:spPr/>
      <dgm:t>
        <a:bodyPr/>
        <a:lstStyle/>
        <a:p>
          <a:pPr rtl="1"/>
          <a:endParaRPr lang="fa-IR"/>
        </a:p>
      </dgm:t>
    </dgm:pt>
    <dgm:pt modelId="{F4086240-F6A9-4CAF-B1D3-08DD1A156CEA}" type="sibTrans" cxnId="{096C7335-4647-4185-BC79-CC35735356B5}">
      <dgm:prSet/>
      <dgm:spPr/>
      <dgm:t>
        <a:bodyPr/>
        <a:lstStyle/>
        <a:p>
          <a:pPr rtl="1"/>
          <a:endParaRPr lang="fa-IR"/>
        </a:p>
      </dgm:t>
    </dgm:pt>
    <dgm:pt modelId="{1192712B-1A17-46D0-836C-212210B4AC79}">
      <dgm:prSet phldrT="[Text]" custT="1"/>
      <dgm:spPr>
        <a:solidFill>
          <a:srgbClr val="AEDDCB"/>
        </a:solidFill>
        <a:ln>
          <a:solidFill>
            <a:srgbClr val="BACFF8"/>
          </a:solidFill>
        </a:ln>
      </dgm:spPr>
      <dgm:t>
        <a:bodyPr/>
        <a:lstStyle/>
        <a:p>
          <a:pPr rtl="1"/>
          <a:r>
            <a:rPr lang="fa-IR" sz="1600" b="1">
              <a:solidFill>
                <a:schemeClr val="tx1"/>
              </a:solidFill>
              <a:cs typeface="B Roya" panose="00000400000000000000" pitchFamily="2" charset="-78"/>
            </a:rPr>
            <a:t>منصور عسکری</a:t>
          </a:r>
        </a:p>
        <a:p>
          <a:pPr rtl="1"/>
          <a:r>
            <a:rPr lang="fa-IR" sz="1200" b="1">
              <a:solidFill>
                <a:schemeClr val="tx1"/>
              </a:solidFill>
              <a:cs typeface="B Roya" panose="00000400000000000000" pitchFamily="2" charset="-78"/>
            </a:rPr>
            <a:t>مدیر امور مالی دانشگاه</a:t>
          </a:r>
          <a:endParaRPr lang="fa-IR" sz="1200" b="1"/>
        </a:p>
      </dgm:t>
    </dgm:pt>
    <dgm:pt modelId="{57833D78-A67B-4CCE-BAE4-0D7E23424413}" type="parTrans" cxnId="{BDFF2A7D-398F-4017-AF25-D6D248A6CDC7}">
      <dgm:prSet/>
      <dgm:spPr/>
      <dgm:t>
        <a:bodyPr/>
        <a:lstStyle/>
        <a:p>
          <a:pPr rtl="1"/>
          <a:endParaRPr lang="fa-IR"/>
        </a:p>
      </dgm:t>
    </dgm:pt>
    <dgm:pt modelId="{81E85F52-D275-4320-B68D-51983311028B}" type="sibTrans" cxnId="{BDFF2A7D-398F-4017-AF25-D6D248A6CDC7}">
      <dgm:prSet/>
      <dgm:spPr/>
      <dgm:t>
        <a:bodyPr/>
        <a:lstStyle/>
        <a:p>
          <a:pPr rtl="1"/>
          <a:endParaRPr lang="fa-IR"/>
        </a:p>
      </dgm:t>
    </dgm:pt>
    <dgm:pt modelId="{0D9443AD-616D-475F-AC4E-BC9DF85A174E}">
      <dgm:prSet phldrT="[Text]" custT="1"/>
      <dgm:spPr>
        <a:solidFill>
          <a:srgbClr val="AEDDCB"/>
        </a:solidFill>
        <a:ln>
          <a:solidFill>
            <a:srgbClr val="BACFF8"/>
          </a:solidFill>
        </a:ln>
      </dgm:spPr>
      <dgm:t>
        <a:bodyPr/>
        <a:lstStyle/>
        <a:p>
          <a:pPr rtl="1"/>
          <a:r>
            <a:rPr lang="fa-IR" sz="1600" b="1" dirty="0">
              <a:solidFill>
                <a:schemeClr val="tx1"/>
              </a:solidFill>
              <a:cs typeface="B Roya" panose="00000400000000000000" pitchFamily="2" charset="-78"/>
            </a:rPr>
            <a:t>دکتر جواد </a:t>
          </a:r>
        </a:p>
        <a:p>
          <a:pPr rtl="1"/>
          <a:r>
            <a:rPr lang="fa-IR" sz="1600" b="1" dirty="0">
              <a:solidFill>
                <a:schemeClr val="tx1"/>
              </a:solidFill>
              <a:cs typeface="B Roya" panose="00000400000000000000" pitchFamily="2" charset="-78"/>
            </a:rPr>
            <a:t>اکبردوست</a:t>
          </a:r>
        </a:p>
        <a:p>
          <a:pPr rtl="1"/>
          <a:r>
            <a:rPr lang="fa-IR" sz="1200" b="1" dirty="0">
              <a:solidFill>
                <a:schemeClr val="tx1"/>
              </a:solidFill>
              <a:cs typeface="B Roya" panose="00000400000000000000" pitchFamily="2" charset="-78"/>
            </a:rPr>
            <a:t>مدیر دفتر فنی دانشگاه</a:t>
          </a:r>
          <a:endParaRPr lang="fa-IR" sz="1200" b="1" dirty="0"/>
        </a:p>
      </dgm:t>
    </dgm:pt>
    <dgm:pt modelId="{6DB98DC3-F52A-43F3-8B0B-4192029169B4}" type="parTrans" cxnId="{B4E24AAE-805E-426E-8509-4C6B9095C7DC}">
      <dgm:prSet/>
      <dgm:spPr/>
      <dgm:t>
        <a:bodyPr/>
        <a:lstStyle/>
        <a:p>
          <a:pPr rtl="1"/>
          <a:endParaRPr lang="fa-IR"/>
        </a:p>
      </dgm:t>
    </dgm:pt>
    <dgm:pt modelId="{84CBB29A-C469-4CB9-BD77-E16283576AA5}" type="sibTrans" cxnId="{B4E24AAE-805E-426E-8509-4C6B9095C7DC}">
      <dgm:prSet/>
      <dgm:spPr/>
      <dgm:t>
        <a:bodyPr/>
        <a:lstStyle/>
        <a:p>
          <a:pPr rtl="1"/>
          <a:endParaRPr lang="fa-IR"/>
        </a:p>
      </dgm:t>
    </dgm:pt>
    <dgm:pt modelId="{12C65D16-8E26-4887-8C7D-FCDC88CDB8A1}">
      <dgm:prSet phldrT="[Text]" custT="1"/>
      <dgm:spPr>
        <a:solidFill>
          <a:srgbClr val="AEDDCB"/>
        </a:solidFill>
        <a:ln>
          <a:solidFill>
            <a:srgbClr val="BACFF8"/>
          </a:solidFill>
        </a:ln>
      </dgm:spPr>
      <dgm:t>
        <a:bodyPr/>
        <a:lstStyle/>
        <a:p>
          <a:pPr rtl="1"/>
          <a:r>
            <a:rPr lang="fa-IR" sz="1600" b="1" dirty="0">
              <a:solidFill>
                <a:schemeClr val="tx1"/>
              </a:solidFill>
              <a:cs typeface="B Roya" panose="00000400000000000000" pitchFamily="2" charset="-78"/>
            </a:rPr>
            <a:t>دکتر جمشید شنبه زاده</a:t>
          </a:r>
        </a:p>
        <a:p>
          <a:pPr rtl="1"/>
          <a:r>
            <a:rPr lang="fa-IR" sz="1200" b="1" dirty="0">
              <a:solidFill>
                <a:schemeClr val="tx1"/>
              </a:solidFill>
              <a:cs typeface="B Roya" panose="00000400000000000000" pitchFamily="2" charset="-78"/>
            </a:rPr>
            <a:t>معاون پژوهش و فناوری دانشگاه</a:t>
          </a:r>
          <a:endParaRPr lang="fa-IR" sz="1200" b="1" dirty="0"/>
        </a:p>
      </dgm:t>
    </dgm:pt>
    <dgm:pt modelId="{387C82C2-88F1-44AF-9D18-AC93C1316C56}" type="parTrans" cxnId="{FB263E30-C40F-4F2B-B22D-848A486A2122}">
      <dgm:prSet/>
      <dgm:spPr/>
      <dgm:t>
        <a:bodyPr/>
        <a:lstStyle/>
        <a:p>
          <a:pPr rtl="1"/>
          <a:endParaRPr lang="fa-IR"/>
        </a:p>
      </dgm:t>
    </dgm:pt>
    <dgm:pt modelId="{2B0A9799-FD3D-443E-A11A-014A3E2ECA4E}" type="sibTrans" cxnId="{FB263E30-C40F-4F2B-B22D-848A486A2122}">
      <dgm:prSet/>
      <dgm:spPr/>
      <dgm:t>
        <a:bodyPr/>
        <a:lstStyle/>
        <a:p>
          <a:pPr rtl="1"/>
          <a:endParaRPr lang="fa-IR"/>
        </a:p>
      </dgm:t>
    </dgm:pt>
    <dgm:pt modelId="{59DAD023-3499-4461-8161-602A5B3709E4}" type="pres">
      <dgm:prSet presAssocID="{E8737CE2-EB68-40F4-BF6E-F76159FE95E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7DEAAA6D-1B0F-432D-94EE-D934358BBC51}" type="pres">
      <dgm:prSet presAssocID="{A2AB2C95-DD60-429E-A459-C00A2D4B871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pPr rtl="1"/>
          <a:endParaRPr lang="fa-IR"/>
        </a:p>
      </dgm:t>
    </dgm:pt>
    <dgm:pt modelId="{2AB41E9C-DEBD-4218-B5D8-B0651B2EB2D7}" type="pres">
      <dgm:prSet presAssocID="{EC3B750E-3F28-4B4F-9D44-845EC7E78A9C}" presName="Accent1" presStyleCnt="0"/>
      <dgm:spPr/>
    </dgm:pt>
    <dgm:pt modelId="{64ED2E5E-0365-41FC-9FD4-8000746E42EC}" type="pres">
      <dgm:prSet presAssocID="{EC3B750E-3F28-4B4F-9D44-845EC7E78A9C}" presName="Accent" presStyleLbl="bgShp" presStyleIdx="0" presStyleCnt="6"/>
      <dgm:spPr/>
    </dgm:pt>
    <dgm:pt modelId="{2A2A98D8-D526-4809-8D59-BD1264BB8504}" type="pres">
      <dgm:prSet presAssocID="{EC3B750E-3F28-4B4F-9D44-845EC7E78A9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99A690-CADB-4294-93A2-3375AF32BDD8}" type="pres">
      <dgm:prSet presAssocID="{6BA8464D-8588-455C-80DC-65AAADAF7A5B}" presName="Accent2" presStyleCnt="0"/>
      <dgm:spPr/>
    </dgm:pt>
    <dgm:pt modelId="{5D8CD34E-21D5-48FE-9C5B-4334FB7720CA}" type="pres">
      <dgm:prSet presAssocID="{6BA8464D-8588-455C-80DC-65AAADAF7A5B}" presName="Accent" presStyleLbl="bgShp" presStyleIdx="1" presStyleCnt="6"/>
      <dgm:spPr>
        <a:noFill/>
        <a:ln>
          <a:noFill/>
        </a:ln>
      </dgm:spPr>
    </dgm:pt>
    <dgm:pt modelId="{1A8F9BA2-D7B4-4BC5-96F4-B0CBF78A8E34}" type="pres">
      <dgm:prSet presAssocID="{6BA8464D-8588-455C-80DC-65AAADAF7A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878BD1C-2B87-4654-93A2-B6397B328AC7}" type="pres">
      <dgm:prSet presAssocID="{066BDF07-B0D6-4020-BCC9-A18533D26E09}" presName="Accent3" presStyleCnt="0"/>
      <dgm:spPr/>
    </dgm:pt>
    <dgm:pt modelId="{F05A765D-CC86-4999-8986-A4AA32900680}" type="pres">
      <dgm:prSet presAssocID="{066BDF07-B0D6-4020-BCC9-A18533D26E09}" presName="Accent" presStyleLbl="bgShp" presStyleIdx="2" presStyleCnt="6"/>
      <dgm:spPr>
        <a:noFill/>
        <a:ln>
          <a:noFill/>
        </a:ln>
      </dgm:spPr>
    </dgm:pt>
    <dgm:pt modelId="{FFEE8302-D6E3-49C0-8C2B-9E51EABDBF58}" type="pres">
      <dgm:prSet presAssocID="{066BDF07-B0D6-4020-BCC9-A18533D26E0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C5E6AFB-CA4A-4AFF-933C-9A6766FEAB14}" type="pres">
      <dgm:prSet presAssocID="{1192712B-1A17-46D0-836C-212210B4AC79}" presName="Accent4" presStyleCnt="0"/>
      <dgm:spPr/>
    </dgm:pt>
    <dgm:pt modelId="{6FA5A7A3-A5A8-4BA6-B135-9EDD3B53299E}" type="pres">
      <dgm:prSet presAssocID="{1192712B-1A17-46D0-836C-212210B4AC79}" presName="Accent" presStyleLbl="bgShp" presStyleIdx="3" presStyleCnt="6"/>
      <dgm:spPr>
        <a:noFill/>
        <a:ln>
          <a:noFill/>
        </a:ln>
      </dgm:spPr>
    </dgm:pt>
    <dgm:pt modelId="{B7B54600-7B14-431A-AFC0-44F3EE56B778}" type="pres">
      <dgm:prSet presAssocID="{1192712B-1A17-46D0-836C-212210B4AC7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02C0B2-7893-4502-A86B-11A9C09BD74E}" type="pres">
      <dgm:prSet presAssocID="{0D9443AD-616D-475F-AC4E-BC9DF85A174E}" presName="Accent5" presStyleCnt="0"/>
      <dgm:spPr/>
    </dgm:pt>
    <dgm:pt modelId="{FB2E8B56-8668-4571-BC63-F04854DE6A51}" type="pres">
      <dgm:prSet presAssocID="{0D9443AD-616D-475F-AC4E-BC9DF85A174E}" presName="Accent" presStyleLbl="bgShp" presStyleIdx="4" presStyleCnt="6"/>
      <dgm:spPr>
        <a:noFill/>
        <a:ln>
          <a:noFill/>
        </a:ln>
      </dgm:spPr>
    </dgm:pt>
    <dgm:pt modelId="{3410975D-EA9D-4679-8B39-76061777FAEA}" type="pres">
      <dgm:prSet presAssocID="{0D9443AD-616D-475F-AC4E-BC9DF85A174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514403-CDAF-4D09-91F3-20B813A968BA}" type="pres">
      <dgm:prSet presAssocID="{12C65D16-8E26-4887-8C7D-FCDC88CDB8A1}" presName="Accent6" presStyleCnt="0"/>
      <dgm:spPr/>
    </dgm:pt>
    <dgm:pt modelId="{4EEDCF45-6F46-4108-8DB4-8F38334DA77C}" type="pres">
      <dgm:prSet presAssocID="{12C65D16-8E26-4887-8C7D-FCDC88CDB8A1}" presName="Accent" presStyleLbl="bgShp" presStyleIdx="5" presStyleCnt="6"/>
      <dgm:spPr>
        <a:noFill/>
        <a:ln>
          <a:noFill/>
        </a:ln>
      </dgm:spPr>
    </dgm:pt>
    <dgm:pt modelId="{5EF291D4-EDFB-4F83-9D64-453EEECD22A6}" type="pres">
      <dgm:prSet presAssocID="{12C65D16-8E26-4887-8C7D-FCDC88CDB8A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DC22B30-F444-4518-A5BB-97117D776836}" type="presOf" srcId="{A2AB2C95-DD60-429E-A459-C00A2D4B8718}" destId="{7DEAAA6D-1B0F-432D-94EE-D934358BBC51}" srcOrd="0" destOrd="0" presId="urn:microsoft.com/office/officeart/2011/layout/HexagonRadial"/>
    <dgm:cxn modelId="{D1F72B28-F901-4E06-A77F-4829F1DFB3CA}" type="presOf" srcId="{12C65D16-8E26-4887-8C7D-FCDC88CDB8A1}" destId="{5EF291D4-EDFB-4F83-9D64-453EEECD22A6}" srcOrd="0" destOrd="0" presId="urn:microsoft.com/office/officeart/2011/layout/HexagonRadial"/>
    <dgm:cxn modelId="{B15A2B19-803C-4809-B97E-D165D1A03AF0}" type="presOf" srcId="{6BA8464D-8588-455C-80DC-65AAADAF7A5B}" destId="{1A8F9BA2-D7B4-4BC5-96F4-B0CBF78A8E34}" srcOrd="0" destOrd="0" presId="urn:microsoft.com/office/officeart/2011/layout/HexagonRadial"/>
    <dgm:cxn modelId="{9EC155C0-EE0D-4814-9328-49751FC7563A}" srcId="{A2AB2C95-DD60-429E-A459-C00A2D4B8718}" destId="{6BA8464D-8588-455C-80DC-65AAADAF7A5B}" srcOrd="1" destOrd="0" parTransId="{E0F5746B-B489-478D-A80B-AAEB7DDF375E}" sibTransId="{B2B46C8C-BE38-4A1B-A37C-C5B1C0D7E1AD}"/>
    <dgm:cxn modelId="{FB263E30-C40F-4F2B-B22D-848A486A2122}" srcId="{A2AB2C95-DD60-429E-A459-C00A2D4B8718}" destId="{12C65D16-8E26-4887-8C7D-FCDC88CDB8A1}" srcOrd="5" destOrd="0" parTransId="{387C82C2-88F1-44AF-9D18-AC93C1316C56}" sibTransId="{2B0A9799-FD3D-443E-A11A-014A3E2ECA4E}"/>
    <dgm:cxn modelId="{B4E24AAE-805E-426E-8509-4C6B9095C7DC}" srcId="{A2AB2C95-DD60-429E-A459-C00A2D4B8718}" destId="{0D9443AD-616D-475F-AC4E-BC9DF85A174E}" srcOrd="4" destOrd="0" parTransId="{6DB98DC3-F52A-43F3-8B0B-4192029169B4}" sibTransId="{84CBB29A-C469-4CB9-BD77-E16283576AA5}"/>
    <dgm:cxn modelId="{096C7335-4647-4185-BC79-CC35735356B5}" srcId="{A2AB2C95-DD60-429E-A459-C00A2D4B8718}" destId="{066BDF07-B0D6-4020-BCC9-A18533D26E09}" srcOrd="2" destOrd="0" parTransId="{6D456420-06BA-424B-A8EC-6AFBAEB596BA}" sibTransId="{F4086240-F6A9-4CAF-B1D3-08DD1A156CEA}"/>
    <dgm:cxn modelId="{DCA3BCFB-C913-4F57-B6D2-CD1D3CFE1A0D}" srcId="{A2AB2C95-DD60-429E-A459-C00A2D4B8718}" destId="{EC3B750E-3F28-4B4F-9D44-845EC7E78A9C}" srcOrd="0" destOrd="0" parTransId="{8E3EAF4E-2BF0-479C-989B-D3223C1EABBD}" sibTransId="{17F6552E-CB1A-49B0-86A1-9ABA4518B803}"/>
    <dgm:cxn modelId="{583EAFDB-46C5-4FF0-8551-678A13906AF7}" srcId="{E8737CE2-EB68-40F4-BF6E-F76159FE95EC}" destId="{A2AB2C95-DD60-429E-A459-C00A2D4B8718}" srcOrd="0" destOrd="0" parTransId="{4B5D6A3B-0718-4B34-95BC-BEB2D87CF1DE}" sibTransId="{C145C756-581C-4A9C-B146-60B3AC412730}"/>
    <dgm:cxn modelId="{BDFF2A7D-398F-4017-AF25-D6D248A6CDC7}" srcId="{A2AB2C95-DD60-429E-A459-C00A2D4B8718}" destId="{1192712B-1A17-46D0-836C-212210B4AC79}" srcOrd="3" destOrd="0" parTransId="{57833D78-A67B-4CCE-BAE4-0D7E23424413}" sibTransId="{81E85F52-D275-4320-B68D-51983311028B}"/>
    <dgm:cxn modelId="{460F9025-160E-4F82-8148-89414202FA0C}" type="presOf" srcId="{0D9443AD-616D-475F-AC4E-BC9DF85A174E}" destId="{3410975D-EA9D-4679-8B39-76061777FAEA}" srcOrd="0" destOrd="0" presId="urn:microsoft.com/office/officeart/2011/layout/HexagonRadial"/>
    <dgm:cxn modelId="{97C59918-32AC-4181-9285-5629EE6AFFED}" type="presOf" srcId="{1192712B-1A17-46D0-836C-212210B4AC79}" destId="{B7B54600-7B14-431A-AFC0-44F3EE56B778}" srcOrd="0" destOrd="0" presId="urn:microsoft.com/office/officeart/2011/layout/HexagonRadial"/>
    <dgm:cxn modelId="{A7466FED-E2CA-45D4-A020-D915E0126839}" type="presOf" srcId="{066BDF07-B0D6-4020-BCC9-A18533D26E09}" destId="{FFEE8302-D6E3-49C0-8C2B-9E51EABDBF58}" srcOrd="0" destOrd="0" presId="urn:microsoft.com/office/officeart/2011/layout/HexagonRadial"/>
    <dgm:cxn modelId="{3028425E-6403-4B82-BDB4-F71F43EA53B4}" type="presOf" srcId="{EC3B750E-3F28-4B4F-9D44-845EC7E78A9C}" destId="{2A2A98D8-D526-4809-8D59-BD1264BB8504}" srcOrd="0" destOrd="0" presId="urn:microsoft.com/office/officeart/2011/layout/HexagonRadial"/>
    <dgm:cxn modelId="{7065E8E0-5591-4001-808D-B3152978B0D0}" type="presOf" srcId="{E8737CE2-EB68-40F4-BF6E-F76159FE95EC}" destId="{59DAD023-3499-4461-8161-602A5B3709E4}" srcOrd="0" destOrd="0" presId="urn:microsoft.com/office/officeart/2011/layout/HexagonRadial"/>
    <dgm:cxn modelId="{C8F0F799-3456-418E-9859-BA92BDA33C13}" type="presParOf" srcId="{59DAD023-3499-4461-8161-602A5B3709E4}" destId="{7DEAAA6D-1B0F-432D-94EE-D934358BBC51}" srcOrd="0" destOrd="0" presId="urn:microsoft.com/office/officeart/2011/layout/HexagonRadial"/>
    <dgm:cxn modelId="{CF17BC8E-12EC-4843-B2B0-A58AABEA5805}" type="presParOf" srcId="{59DAD023-3499-4461-8161-602A5B3709E4}" destId="{2AB41E9C-DEBD-4218-B5D8-B0651B2EB2D7}" srcOrd="1" destOrd="0" presId="urn:microsoft.com/office/officeart/2011/layout/HexagonRadial"/>
    <dgm:cxn modelId="{B7102F9A-83DF-46C8-A563-A2F943B7AEED}" type="presParOf" srcId="{2AB41E9C-DEBD-4218-B5D8-B0651B2EB2D7}" destId="{64ED2E5E-0365-41FC-9FD4-8000746E42EC}" srcOrd="0" destOrd="0" presId="urn:microsoft.com/office/officeart/2011/layout/HexagonRadial"/>
    <dgm:cxn modelId="{3E2D88C3-9A2B-4F23-AEDB-53099F0B01F7}" type="presParOf" srcId="{59DAD023-3499-4461-8161-602A5B3709E4}" destId="{2A2A98D8-D526-4809-8D59-BD1264BB8504}" srcOrd="2" destOrd="0" presId="urn:microsoft.com/office/officeart/2011/layout/HexagonRadial"/>
    <dgm:cxn modelId="{59275EDC-B845-4881-8F2B-3F2E5A6A5876}" type="presParOf" srcId="{59DAD023-3499-4461-8161-602A5B3709E4}" destId="{D099A690-CADB-4294-93A2-3375AF32BDD8}" srcOrd="3" destOrd="0" presId="urn:microsoft.com/office/officeart/2011/layout/HexagonRadial"/>
    <dgm:cxn modelId="{F8A8B277-8AE4-43D3-AF2E-FC12AABD4CC0}" type="presParOf" srcId="{D099A690-CADB-4294-93A2-3375AF32BDD8}" destId="{5D8CD34E-21D5-48FE-9C5B-4334FB7720CA}" srcOrd="0" destOrd="0" presId="urn:microsoft.com/office/officeart/2011/layout/HexagonRadial"/>
    <dgm:cxn modelId="{80F56E40-5EE7-4043-B62C-C05ACE9A6928}" type="presParOf" srcId="{59DAD023-3499-4461-8161-602A5B3709E4}" destId="{1A8F9BA2-D7B4-4BC5-96F4-B0CBF78A8E34}" srcOrd="4" destOrd="0" presId="urn:microsoft.com/office/officeart/2011/layout/HexagonRadial"/>
    <dgm:cxn modelId="{07BAFD67-69F2-4EE7-ABB6-06A63695C6DF}" type="presParOf" srcId="{59DAD023-3499-4461-8161-602A5B3709E4}" destId="{E878BD1C-2B87-4654-93A2-B6397B328AC7}" srcOrd="5" destOrd="0" presId="urn:microsoft.com/office/officeart/2011/layout/HexagonRadial"/>
    <dgm:cxn modelId="{E75C4CDB-E01F-4252-A8E6-30BEC7C6959F}" type="presParOf" srcId="{E878BD1C-2B87-4654-93A2-B6397B328AC7}" destId="{F05A765D-CC86-4999-8986-A4AA32900680}" srcOrd="0" destOrd="0" presId="urn:microsoft.com/office/officeart/2011/layout/HexagonRadial"/>
    <dgm:cxn modelId="{8843026B-D40B-46FE-BDCC-46462512EA1E}" type="presParOf" srcId="{59DAD023-3499-4461-8161-602A5B3709E4}" destId="{FFEE8302-D6E3-49C0-8C2B-9E51EABDBF58}" srcOrd="6" destOrd="0" presId="urn:microsoft.com/office/officeart/2011/layout/HexagonRadial"/>
    <dgm:cxn modelId="{66E1CB48-FDA3-4480-969B-26CBE41DA92E}" type="presParOf" srcId="{59DAD023-3499-4461-8161-602A5B3709E4}" destId="{CC5E6AFB-CA4A-4AFF-933C-9A6766FEAB14}" srcOrd="7" destOrd="0" presId="urn:microsoft.com/office/officeart/2011/layout/HexagonRadial"/>
    <dgm:cxn modelId="{D985DCD5-2DCA-4636-B9B5-BBA215E80991}" type="presParOf" srcId="{CC5E6AFB-CA4A-4AFF-933C-9A6766FEAB14}" destId="{6FA5A7A3-A5A8-4BA6-B135-9EDD3B53299E}" srcOrd="0" destOrd="0" presId="urn:microsoft.com/office/officeart/2011/layout/HexagonRadial"/>
    <dgm:cxn modelId="{CABE0C61-503E-42A5-95A8-2F3F8693617B}" type="presParOf" srcId="{59DAD023-3499-4461-8161-602A5B3709E4}" destId="{B7B54600-7B14-431A-AFC0-44F3EE56B778}" srcOrd="8" destOrd="0" presId="urn:microsoft.com/office/officeart/2011/layout/HexagonRadial"/>
    <dgm:cxn modelId="{BB23BAC5-C608-4978-B3A3-22DCA786B283}" type="presParOf" srcId="{59DAD023-3499-4461-8161-602A5B3709E4}" destId="{4D02C0B2-7893-4502-A86B-11A9C09BD74E}" srcOrd="9" destOrd="0" presId="urn:microsoft.com/office/officeart/2011/layout/HexagonRadial"/>
    <dgm:cxn modelId="{F5BDFAB6-025F-432E-9C59-8786E73BF18A}" type="presParOf" srcId="{4D02C0B2-7893-4502-A86B-11A9C09BD74E}" destId="{FB2E8B56-8668-4571-BC63-F04854DE6A51}" srcOrd="0" destOrd="0" presId="urn:microsoft.com/office/officeart/2011/layout/HexagonRadial"/>
    <dgm:cxn modelId="{797325AB-5A39-4683-89FB-0B818D2BB51F}" type="presParOf" srcId="{59DAD023-3499-4461-8161-602A5B3709E4}" destId="{3410975D-EA9D-4679-8B39-76061777FAEA}" srcOrd="10" destOrd="0" presId="urn:microsoft.com/office/officeart/2011/layout/HexagonRadial"/>
    <dgm:cxn modelId="{0B3887C7-22D4-40B9-9C87-5F48EE281964}" type="presParOf" srcId="{59DAD023-3499-4461-8161-602A5B3709E4}" destId="{8D514403-CDAF-4D09-91F3-20B813A968BA}" srcOrd="11" destOrd="0" presId="urn:microsoft.com/office/officeart/2011/layout/HexagonRadial"/>
    <dgm:cxn modelId="{776F2DAA-E765-4DB2-B42C-5F520C42F3AA}" type="presParOf" srcId="{8D514403-CDAF-4D09-91F3-20B813A968BA}" destId="{4EEDCF45-6F46-4108-8DB4-8F38334DA77C}" srcOrd="0" destOrd="0" presId="urn:microsoft.com/office/officeart/2011/layout/HexagonRadial"/>
    <dgm:cxn modelId="{2D17EA7A-7389-400C-83C3-781B6CAFEE04}" type="presParOf" srcId="{59DAD023-3499-4461-8161-602A5B3709E4}" destId="{5EF291D4-EDFB-4F83-9D64-453EEECD22A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41C44-67B4-439C-8250-316B5465F99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417BDBA-5B09-4FD2-B751-1A9E8C6A7C07}">
      <dgm:prSet phldrT="[Text]" custT="1"/>
      <dgm:spPr>
        <a:solidFill>
          <a:srgbClr val="F0685A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2) ساخت میزهای طبقه 3</a:t>
          </a:r>
          <a:endParaRPr lang="fa-IR" sz="1200" b="1"/>
        </a:p>
      </dgm:t>
    </dgm:pt>
    <dgm:pt modelId="{3F879A02-C81E-482A-BB1D-92710DCAC63C}" type="parTrans" cxnId="{F030CEA9-77DA-48E6-BBE0-927A0F1B10EF}">
      <dgm:prSet/>
      <dgm:spPr/>
      <dgm:t>
        <a:bodyPr/>
        <a:lstStyle/>
        <a:p>
          <a:pPr rtl="1"/>
          <a:endParaRPr lang="fa-IR" sz="1200"/>
        </a:p>
      </dgm:t>
    </dgm:pt>
    <dgm:pt modelId="{3731D794-4853-4A3E-9C82-08DA41CA2D88}" type="sibTrans" cxnId="{F030CEA9-77DA-48E6-BBE0-927A0F1B10EF}">
      <dgm:prSet custT="1"/>
      <dgm:spPr>
        <a:solidFill>
          <a:srgbClr val="05358A"/>
        </a:solidFill>
      </dgm:spPr>
      <dgm:t>
        <a:bodyPr/>
        <a:lstStyle/>
        <a:p>
          <a:pPr rtl="1"/>
          <a:r>
            <a:rPr lang="fa-IR" sz="1200" b="1" dirty="0">
              <a:cs typeface="B Roya" panose="00000400000000000000" pitchFamily="2" charset="-78"/>
            </a:rPr>
            <a:t>1) تکمیل کفپوش‌ها طبقه 2 و 3</a:t>
          </a:r>
        </a:p>
      </dgm:t>
    </dgm:pt>
    <dgm:pt modelId="{ACA42113-D7FB-44BF-9F4D-9500157AA312}">
      <dgm:prSet phldrT="[Text]" custT="1"/>
      <dgm:spPr>
        <a:solidFill>
          <a:srgbClr val="05358A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10) اجرای محوطه تراس</a:t>
          </a:r>
        </a:p>
      </dgm:t>
    </dgm:pt>
    <dgm:pt modelId="{EBF752DD-DDF6-40A9-BD6C-EAEB7C493B6F}" type="parTrans" cxnId="{2BFE4F08-93C2-45B8-805D-72978264AD6D}">
      <dgm:prSet/>
      <dgm:spPr/>
      <dgm:t>
        <a:bodyPr/>
        <a:lstStyle/>
        <a:p>
          <a:pPr rtl="1"/>
          <a:endParaRPr lang="fa-IR" sz="1200"/>
        </a:p>
      </dgm:t>
    </dgm:pt>
    <dgm:pt modelId="{092E819B-490E-4A3D-A286-C4F92585C69C}" type="sibTrans" cxnId="{2BFE4F08-93C2-45B8-805D-72978264AD6D}">
      <dgm:prSet custT="1"/>
      <dgm:spPr>
        <a:solidFill>
          <a:srgbClr val="F0685A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9) تکمیل صندلی‌ها</a:t>
          </a:r>
        </a:p>
      </dgm:t>
    </dgm:pt>
    <dgm:pt modelId="{09E89E41-AEFF-4568-80D9-B5E03DF6B0B8}">
      <dgm:prSet phldrT="[Text]" custT="1"/>
      <dgm:spPr>
        <a:solidFill>
          <a:srgbClr val="5D95F9"/>
        </a:solidFill>
      </dgm:spPr>
      <dgm:t>
        <a:bodyPr/>
        <a:lstStyle/>
        <a:p>
          <a:pPr rtl="1"/>
          <a:r>
            <a:rPr lang="fa-IR" sz="1200" b="1" dirty="0">
              <a:cs typeface="B Roya" panose="00000400000000000000" pitchFamily="2" charset="-78"/>
            </a:rPr>
            <a:t>11) سیستم </a:t>
          </a:r>
          <a:r>
            <a:rPr lang="en-US" sz="1100" b="0" dirty="0">
              <a:cs typeface="B Roya" panose="00000400000000000000" pitchFamily="2" charset="-78"/>
            </a:rPr>
            <a:t>Air Condition</a:t>
          </a:r>
          <a:endParaRPr lang="fa-IR" sz="1100" b="0" dirty="0">
            <a:cs typeface="B Roya" panose="00000400000000000000" pitchFamily="2" charset="-78"/>
          </a:endParaRPr>
        </a:p>
      </dgm:t>
    </dgm:pt>
    <dgm:pt modelId="{78B58AB3-2200-4579-B37C-465512A4EAAD}" type="parTrans" cxnId="{5EF51402-2437-4D76-9D67-9F640ED0E136}">
      <dgm:prSet/>
      <dgm:spPr/>
      <dgm:t>
        <a:bodyPr/>
        <a:lstStyle/>
        <a:p>
          <a:pPr rtl="1"/>
          <a:endParaRPr lang="fa-IR" sz="1200"/>
        </a:p>
      </dgm:t>
    </dgm:pt>
    <dgm:pt modelId="{5E1E8B17-A5F3-40BF-94B5-656A6AEDA0BC}" type="sibTrans" cxnId="{5EF51402-2437-4D76-9D67-9F640ED0E136}">
      <dgm:prSet custT="1"/>
      <dgm:spPr>
        <a:solidFill>
          <a:srgbClr val="F0685A"/>
        </a:solidFill>
      </dgm:spPr>
      <dgm:t>
        <a:bodyPr/>
        <a:lstStyle/>
        <a:p>
          <a:pPr rtl="1"/>
          <a:endParaRPr lang="fa-IR" sz="1200"/>
        </a:p>
      </dgm:t>
    </dgm:pt>
    <dgm:pt modelId="{D77B5A46-231E-42BE-A1C5-D93ABBD18050}">
      <dgm:prSet custT="1"/>
      <dgm:spPr>
        <a:solidFill>
          <a:srgbClr val="5D95F9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3) </a:t>
          </a:r>
          <a:r>
            <a:rPr lang="en-US" sz="1200" b="1">
              <a:cs typeface="B Roya" panose="00000400000000000000" pitchFamily="2" charset="-78"/>
            </a:rPr>
            <a:t>CNC</a:t>
          </a:r>
          <a:endParaRPr lang="fa-IR" sz="1200" b="1">
            <a:cs typeface="B Roya" panose="00000400000000000000" pitchFamily="2" charset="-78"/>
          </a:endParaRPr>
        </a:p>
      </dgm:t>
    </dgm:pt>
    <dgm:pt modelId="{AE407490-770B-4DAF-8494-38014A787882}" type="parTrans" cxnId="{D9FA1996-36CF-4B5F-BFC4-CA969EEE9C50}">
      <dgm:prSet/>
      <dgm:spPr/>
      <dgm:t>
        <a:bodyPr/>
        <a:lstStyle/>
        <a:p>
          <a:pPr rtl="1"/>
          <a:endParaRPr lang="fa-IR" sz="1200"/>
        </a:p>
      </dgm:t>
    </dgm:pt>
    <dgm:pt modelId="{98C68B2B-5B44-49D6-B151-552274434968}" type="sibTrans" cxnId="{D9FA1996-36CF-4B5F-BFC4-CA969EEE9C50}">
      <dgm:prSet custT="1"/>
      <dgm:spPr>
        <a:solidFill>
          <a:srgbClr val="05358A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4) طراحی طبقات</a:t>
          </a:r>
        </a:p>
      </dgm:t>
    </dgm:pt>
    <dgm:pt modelId="{56994039-C18E-4EED-9015-E71DCDDD713F}">
      <dgm:prSet custT="1"/>
      <dgm:spPr>
        <a:solidFill>
          <a:srgbClr val="F0685A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6) </a:t>
          </a:r>
          <a:br>
            <a:rPr lang="fa-IR" sz="1200" b="1">
              <a:cs typeface="B Roya" panose="00000400000000000000" pitchFamily="2" charset="-78"/>
            </a:rPr>
          </a:br>
          <a:r>
            <a:rPr lang="fa-IR" sz="1200" b="1">
              <a:cs typeface="B Roya" panose="00000400000000000000" pitchFamily="2" charset="-78"/>
            </a:rPr>
            <a:t>نورپردازی</a:t>
          </a:r>
        </a:p>
      </dgm:t>
    </dgm:pt>
    <dgm:pt modelId="{5651D607-6E2C-47F0-9E06-85F472B9DB31}" type="parTrans" cxnId="{017E9A94-ABB6-4F78-917A-0A839DFDDA0B}">
      <dgm:prSet/>
      <dgm:spPr/>
      <dgm:t>
        <a:bodyPr/>
        <a:lstStyle/>
        <a:p>
          <a:pPr rtl="1"/>
          <a:endParaRPr lang="fa-IR" sz="1200"/>
        </a:p>
      </dgm:t>
    </dgm:pt>
    <dgm:pt modelId="{A5059756-FAD3-4A56-9CF5-5D769DF4AA48}" type="sibTrans" cxnId="{017E9A94-ABB6-4F78-917A-0A839DFDDA0B}">
      <dgm:prSet custT="1"/>
      <dgm:spPr>
        <a:solidFill>
          <a:srgbClr val="05358A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5)</a:t>
          </a:r>
          <a:br>
            <a:rPr lang="fa-IR" sz="1200" b="1">
              <a:cs typeface="B Roya" panose="00000400000000000000" pitchFamily="2" charset="-78"/>
            </a:rPr>
          </a:br>
          <a:r>
            <a:rPr lang="fa-IR" sz="1200" b="1">
              <a:cs typeface="B Roya" panose="00000400000000000000" pitchFamily="2" charset="-78"/>
            </a:rPr>
            <a:t>دکوراسیون دیوار‌ها</a:t>
          </a:r>
        </a:p>
      </dgm:t>
    </dgm:pt>
    <dgm:pt modelId="{C3ECCEB9-704E-4FB0-8B36-D908B211F5CE}">
      <dgm:prSet custT="1"/>
      <dgm:spPr>
        <a:solidFill>
          <a:srgbClr val="5D95F9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7) نصب دکور</a:t>
          </a:r>
        </a:p>
      </dgm:t>
    </dgm:pt>
    <dgm:pt modelId="{B3BDBC7B-8DD5-4710-B5CD-8EFCDAE872C7}" type="parTrans" cxnId="{C4C7AE62-C940-40C7-B20F-58D7587E1C5F}">
      <dgm:prSet/>
      <dgm:spPr/>
      <dgm:t>
        <a:bodyPr/>
        <a:lstStyle/>
        <a:p>
          <a:pPr rtl="1"/>
          <a:endParaRPr lang="fa-IR" sz="1200"/>
        </a:p>
      </dgm:t>
    </dgm:pt>
    <dgm:pt modelId="{05206666-3E86-4A33-B93B-4B62D680C585}" type="sibTrans" cxnId="{C4C7AE62-C940-40C7-B20F-58D7587E1C5F}">
      <dgm:prSet custT="1"/>
      <dgm:spPr>
        <a:solidFill>
          <a:srgbClr val="05358A"/>
        </a:solidFill>
      </dgm:spPr>
      <dgm:t>
        <a:bodyPr/>
        <a:lstStyle/>
        <a:p>
          <a:pPr rtl="1"/>
          <a:r>
            <a:rPr lang="fa-IR" sz="1200" b="1">
              <a:cs typeface="B Roya" panose="00000400000000000000" pitchFamily="2" charset="-78"/>
            </a:rPr>
            <a:t>8) ساخت میز‌های طبقه 2</a:t>
          </a:r>
        </a:p>
      </dgm:t>
    </dgm:pt>
    <dgm:pt modelId="{E26626E3-9FED-48E5-86FE-507F8456619F}" type="pres">
      <dgm:prSet presAssocID="{C6541C44-67B4-439C-8250-316B5465F998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E9713A-9CD9-4E0D-87C1-365149EC9222}" type="pres">
      <dgm:prSet presAssocID="{F417BDBA-5B09-4FD2-B751-1A9E8C6A7C07}" presName="composite" presStyleCnt="0"/>
      <dgm:spPr/>
    </dgm:pt>
    <dgm:pt modelId="{4441A376-7E53-4B61-BC3C-08778DCF56A3}" type="pres">
      <dgm:prSet presAssocID="{F417BDBA-5B09-4FD2-B751-1A9E8C6A7C07}" presName="Parent1" presStyleLbl="node1" presStyleIdx="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00051DD-B977-4269-854A-A3140412CCE7}" type="pres">
      <dgm:prSet presAssocID="{F417BDBA-5B09-4FD2-B751-1A9E8C6A7C07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A2C470-3F28-4735-90AE-18417D85C875}" type="pres">
      <dgm:prSet presAssocID="{F417BDBA-5B09-4FD2-B751-1A9E8C6A7C07}" presName="BalanceSpacing" presStyleCnt="0"/>
      <dgm:spPr/>
    </dgm:pt>
    <dgm:pt modelId="{763D26BE-5FD5-4E01-A320-CD3BE30F66D5}" type="pres">
      <dgm:prSet presAssocID="{F417BDBA-5B09-4FD2-B751-1A9E8C6A7C07}" presName="BalanceSpacing1" presStyleCnt="0"/>
      <dgm:spPr/>
    </dgm:pt>
    <dgm:pt modelId="{F61D7DAD-3077-4152-B8A3-D0F465E4CD61}" type="pres">
      <dgm:prSet presAssocID="{3731D794-4853-4A3E-9C82-08DA41CA2D88}" presName="Accent1Text" presStyleLbl="node1" presStyleIdx="1" presStyleCnt="12"/>
      <dgm:spPr/>
      <dgm:t>
        <a:bodyPr/>
        <a:lstStyle/>
        <a:p>
          <a:endParaRPr lang="en-US"/>
        </a:p>
      </dgm:t>
    </dgm:pt>
    <dgm:pt modelId="{4D64147F-0AC9-4A4D-A749-DB3B73E0C025}" type="pres">
      <dgm:prSet presAssocID="{3731D794-4853-4A3E-9C82-08DA41CA2D88}" presName="spaceBetweenRectangles" presStyleCnt="0"/>
      <dgm:spPr/>
    </dgm:pt>
    <dgm:pt modelId="{884AF8B4-B278-4E53-816F-965B46B79A97}" type="pres">
      <dgm:prSet presAssocID="{D77B5A46-231E-42BE-A1C5-D93ABBD18050}" presName="composite" presStyleCnt="0"/>
      <dgm:spPr/>
    </dgm:pt>
    <dgm:pt modelId="{4EBA6404-A8F4-4538-AAB0-60CDD5704474}" type="pres">
      <dgm:prSet presAssocID="{D77B5A46-231E-42BE-A1C5-D93ABBD18050}" presName="Parent1" presStyleLbl="node1" presStyleIdx="2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532F3-F236-41D6-9BD4-522382D11700}" type="pres">
      <dgm:prSet presAssocID="{D77B5A46-231E-42BE-A1C5-D93ABBD18050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49AA1C2-3E38-4C7D-8267-D40E84C1150F}" type="pres">
      <dgm:prSet presAssocID="{D77B5A46-231E-42BE-A1C5-D93ABBD18050}" presName="BalanceSpacing" presStyleCnt="0"/>
      <dgm:spPr/>
    </dgm:pt>
    <dgm:pt modelId="{25DA13C9-E20D-4257-AC38-69193D3961C1}" type="pres">
      <dgm:prSet presAssocID="{D77B5A46-231E-42BE-A1C5-D93ABBD18050}" presName="BalanceSpacing1" presStyleCnt="0"/>
      <dgm:spPr/>
    </dgm:pt>
    <dgm:pt modelId="{E95ACEE3-247A-4528-A2FD-53BE0B94A5D7}" type="pres">
      <dgm:prSet presAssocID="{98C68B2B-5B44-49D6-B151-552274434968}" presName="Accent1Text" presStyleLbl="node1" presStyleIdx="3" presStyleCnt="12"/>
      <dgm:spPr/>
      <dgm:t>
        <a:bodyPr/>
        <a:lstStyle/>
        <a:p>
          <a:endParaRPr lang="en-US"/>
        </a:p>
      </dgm:t>
    </dgm:pt>
    <dgm:pt modelId="{169328DE-4699-473E-84CA-53C58CD12AF8}" type="pres">
      <dgm:prSet presAssocID="{98C68B2B-5B44-49D6-B151-552274434968}" presName="spaceBetweenRectangles" presStyleCnt="0"/>
      <dgm:spPr/>
    </dgm:pt>
    <dgm:pt modelId="{B3C761C0-B9D0-4ED8-8303-6FBEB4757E53}" type="pres">
      <dgm:prSet presAssocID="{56994039-C18E-4EED-9015-E71DCDDD713F}" presName="composite" presStyleCnt="0"/>
      <dgm:spPr/>
    </dgm:pt>
    <dgm:pt modelId="{ADA850F2-CCC5-41A8-9449-3CC62B60259F}" type="pres">
      <dgm:prSet presAssocID="{56994039-C18E-4EED-9015-E71DCDDD713F}" presName="Parent1" presStyleLbl="node1" presStyleIdx="4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554EF-C976-4F3E-9738-4BE813370E3E}" type="pres">
      <dgm:prSet presAssocID="{56994039-C18E-4EED-9015-E71DCDDD713F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0B3F2AB-5AE9-4BFC-8D7D-E4A12CDFE9DA}" type="pres">
      <dgm:prSet presAssocID="{56994039-C18E-4EED-9015-E71DCDDD713F}" presName="BalanceSpacing" presStyleCnt="0"/>
      <dgm:spPr/>
    </dgm:pt>
    <dgm:pt modelId="{30467A35-689B-4827-B034-2C31D2AF7A5D}" type="pres">
      <dgm:prSet presAssocID="{56994039-C18E-4EED-9015-E71DCDDD713F}" presName="BalanceSpacing1" presStyleCnt="0"/>
      <dgm:spPr/>
    </dgm:pt>
    <dgm:pt modelId="{77C38940-FCF8-41A1-9568-49371F73F72C}" type="pres">
      <dgm:prSet presAssocID="{A5059756-FAD3-4A56-9CF5-5D769DF4AA48}" presName="Accent1Text" presStyleLbl="node1" presStyleIdx="5" presStyleCnt="12"/>
      <dgm:spPr/>
      <dgm:t>
        <a:bodyPr/>
        <a:lstStyle/>
        <a:p>
          <a:endParaRPr lang="en-US"/>
        </a:p>
      </dgm:t>
    </dgm:pt>
    <dgm:pt modelId="{A34B0C4D-F0E1-4702-B12C-D253EDEF120B}" type="pres">
      <dgm:prSet presAssocID="{A5059756-FAD3-4A56-9CF5-5D769DF4AA48}" presName="spaceBetweenRectangles" presStyleCnt="0"/>
      <dgm:spPr/>
    </dgm:pt>
    <dgm:pt modelId="{CA9CAD72-0392-4F6B-A8F7-21BD4BE973BC}" type="pres">
      <dgm:prSet presAssocID="{C3ECCEB9-704E-4FB0-8B36-D908B211F5CE}" presName="composite" presStyleCnt="0"/>
      <dgm:spPr/>
    </dgm:pt>
    <dgm:pt modelId="{7F774736-52B9-4936-95D5-986300CCA477}" type="pres">
      <dgm:prSet presAssocID="{C3ECCEB9-704E-4FB0-8B36-D908B211F5CE}" presName="Parent1" presStyleLbl="node1" presStyleIdx="6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2061C-3B10-4AAC-BB31-71F4EF75AF87}" type="pres">
      <dgm:prSet presAssocID="{C3ECCEB9-704E-4FB0-8B36-D908B211F5CE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C2681DA-0275-4334-BE38-F9BB44C04352}" type="pres">
      <dgm:prSet presAssocID="{C3ECCEB9-704E-4FB0-8B36-D908B211F5CE}" presName="BalanceSpacing" presStyleCnt="0"/>
      <dgm:spPr/>
    </dgm:pt>
    <dgm:pt modelId="{F54C65EF-E10A-4368-86E9-0D85B9AE9976}" type="pres">
      <dgm:prSet presAssocID="{C3ECCEB9-704E-4FB0-8B36-D908B211F5CE}" presName="BalanceSpacing1" presStyleCnt="0"/>
      <dgm:spPr/>
    </dgm:pt>
    <dgm:pt modelId="{CD9DC8DB-3474-44BD-A45E-96CD3E4AF4F1}" type="pres">
      <dgm:prSet presAssocID="{05206666-3E86-4A33-B93B-4B62D680C585}" presName="Accent1Text" presStyleLbl="node1" presStyleIdx="7" presStyleCnt="12"/>
      <dgm:spPr/>
      <dgm:t>
        <a:bodyPr/>
        <a:lstStyle/>
        <a:p>
          <a:endParaRPr lang="en-US"/>
        </a:p>
      </dgm:t>
    </dgm:pt>
    <dgm:pt modelId="{AB1BA48E-64CD-4F6B-86C9-3BC0C27A44E8}" type="pres">
      <dgm:prSet presAssocID="{05206666-3E86-4A33-B93B-4B62D680C585}" presName="spaceBetweenRectangles" presStyleCnt="0"/>
      <dgm:spPr/>
    </dgm:pt>
    <dgm:pt modelId="{7F54E7EE-25A8-487F-92A0-C6D9E88551FC}" type="pres">
      <dgm:prSet presAssocID="{ACA42113-D7FB-44BF-9F4D-9500157AA312}" presName="composite" presStyleCnt="0"/>
      <dgm:spPr/>
    </dgm:pt>
    <dgm:pt modelId="{6D870408-9B51-455E-8D8A-D57A4FC1C1BE}" type="pres">
      <dgm:prSet presAssocID="{ACA42113-D7FB-44BF-9F4D-9500157AA312}" presName="Parent1" presStyleLbl="node1" presStyleIdx="8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6B895-4675-4898-A768-C28684A9A658}" type="pres">
      <dgm:prSet presAssocID="{ACA42113-D7FB-44BF-9F4D-9500157AA312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247236-9C06-4A89-A52B-CE03F8086E6E}" type="pres">
      <dgm:prSet presAssocID="{ACA42113-D7FB-44BF-9F4D-9500157AA312}" presName="BalanceSpacing" presStyleCnt="0"/>
      <dgm:spPr/>
    </dgm:pt>
    <dgm:pt modelId="{E5A518BA-4D69-4189-BF66-406F454D130B}" type="pres">
      <dgm:prSet presAssocID="{ACA42113-D7FB-44BF-9F4D-9500157AA312}" presName="BalanceSpacing1" presStyleCnt="0"/>
      <dgm:spPr/>
    </dgm:pt>
    <dgm:pt modelId="{4601E9D8-21B7-4C23-B040-5FE0A181C093}" type="pres">
      <dgm:prSet presAssocID="{092E819B-490E-4A3D-A286-C4F92585C69C}" presName="Accent1Text" presStyleLbl="node1" presStyleIdx="9" presStyleCnt="12"/>
      <dgm:spPr/>
      <dgm:t>
        <a:bodyPr/>
        <a:lstStyle/>
        <a:p>
          <a:endParaRPr lang="en-US"/>
        </a:p>
      </dgm:t>
    </dgm:pt>
    <dgm:pt modelId="{ABBEF6FB-E2FA-4590-822E-AD14FCEA3B00}" type="pres">
      <dgm:prSet presAssocID="{092E819B-490E-4A3D-A286-C4F92585C69C}" presName="spaceBetweenRectangles" presStyleCnt="0"/>
      <dgm:spPr/>
    </dgm:pt>
    <dgm:pt modelId="{09E792FC-6853-459F-86DF-F7948D54BDA3}" type="pres">
      <dgm:prSet presAssocID="{09E89E41-AEFF-4568-80D9-B5E03DF6B0B8}" presName="composite" presStyleCnt="0"/>
      <dgm:spPr/>
    </dgm:pt>
    <dgm:pt modelId="{28FA0358-B7AA-489E-8CB3-9FC885DB5817}" type="pres">
      <dgm:prSet presAssocID="{09E89E41-AEFF-4568-80D9-B5E03DF6B0B8}" presName="Parent1" presStyleLbl="node1" presStyleIdx="1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E0EEC-F618-4303-B662-7560CEC759E3}" type="pres">
      <dgm:prSet presAssocID="{09E89E41-AEFF-4568-80D9-B5E03DF6B0B8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B107FD-9E89-4228-8A62-FA2AB8826DD2}" type="pres">
      <dgm:prSet presAssocID="{09E89E41-AEFF-4568-80D9-B5E03DF6B0B8}" presName="BalanceSpacing" presStyleCnt="0"/>
      <dgm:spPr/>
    </dgm:pt>
    <dgm:pt modelId="{DE0D80FA-0CDE-4931-9B49-11A890941A84}" type="pres">
      <dgm:prSet presAssocID="{09E89E41-AEFF-4568-80D9-B5E03DF6B0B8}" presName="BalanceSpacing1" presStyleCnt="0"/>
      <dgm:spPr/>
    </dgm:pt>
    <dgm:pt modelId="{E6A42098-9C0A-4B01-BBF1-DBC62484359A}" type="pres">
      <dgm:prSet presAssocID="{5E1E8B17-A5F3-40BF-94B5-656A6AEDA0BC}" presName="Accent1Text" presStyleLbl="node1" presStyleIdx="11" presStyleCnt="12"/>
      <dgm:spPr/>
      <dgm:t>
        <a:bodyPr/>
        <a:lstStyle/>
        <a:p>
          <a:endParaRPr lang="en-US"/>
        </a:p>
      </dgm:t>
    </dgm:pt>
  </dgm:ptLst>
  <dgm:cxnLst>
    <dgm:cxn modelId="{322AA0FD-9451-4FFC-8BBD-F6C33BFBEC9E}" type="presOf" srcId="{05206666-3E86-4A33-B93B-4B62D680C585}" destId="{CD9DC8DB-3474-44BD-A45E-96CD3E4AF4F1}" srcOrd="0" destOrd="0" presId="urn:microsoft.com/office/officeart/2008/layout/AlternatingHexagons"/>
    <dgm:cxn modelId="{D9FA1996-36CF-4B5F-BFC4-CA969EEE9C50}" srcId="{C6541C44-67B4-439C-8250-316B5465F998}" destId="{D77B5A46-231E-42BE-A1C5-D93ABBD18050}" srcOrd="1" destOrd="0" parTransId="{AE407490-770B-4DAF-8494-38014A787882}" sibTransId="{98C68B2B-5B44-49D6-B151-552274434968}"/>
    <dgm:cxn modelId="{5CCE4B41-79FB-4B28-B0FD-AC100CD7A5B5}" type="presOf" srcId="{C3ECCEB9-704E-4FB0-8B36-D908B211F5CE}" destId="{7F774736-52B9-4936-95D5-986300CCA477}" srcOrd="0" destOrd="0" presId="urn:microsoft.com/office/officeart/2008/layout/AlternatingHexagons"/>
    <dgm:cxn modelId="{F030CEA9-77DA-48E6-BBE0-927A0F1B10EF}" srcId="{C6541C44-67B4-439C-8250-316B5465F998}" destId="{F417BDBA-5B09-4FD2-B751-1A9E8C6A7C07}" srcOrd="0" destOrd="0" parTransId="{3F879A02-C81E-482A-BB1D-92710DCAC63C}" sibTransId="{3731D794-4853-4A3E-9C82-08DA41CA2D88}"/>
    <dgm:cxn modelId="{7A02DD74-6EBD-4057-A675-6968234D4733}" type="presOf" srcId="{09E89E41-AEFF-4568-80D9-B5E03DF6B0B8}" destId="{28FA0358-B7AA-489E-8CB3-9FC885DB5817}" srcOrd="0" destOrd="0" presId="urn:microsoft.com/office/officeart/2008/layout/AlternatingHexagons"/>
    <dgm:cxn modelId="{C4C7AE62-C940-40C7-B20F-58D7587E1C5F}" srcId="{C6541C44-67B4-439C-8250-316B5465F998}" destId="{C3ECCEB9-704E-4FB0-8B36-D908B211F5CE}" srcOrd="3" destOrd="0" parTransId="{B3BDBC7B-8DD5-4710-B5CD-8EFCDAE872C7}" sibTransId="{05206666-3E86-4A33-B93B-4B62D680C585}"/>
    <dgm:cxn modelId="{5EF51402-2437-4D76-9D67-9F640ED0E136}" srcId="{C6541C44-67B4-439C-8250-316B5465F998}" destId="{09E89E41-AEFF-4568-80D9-B5E03DF6B0B8}" srcOrd="5" destOrd="0" parTransId="{78B58AB3-2200-4579-B37C-465512A4EAAD}" sibTransId="{5E1E8B17-A5F3-40BF-94B5-656A6AEDA0BC}"/>
    <dgm:cxn modelId="{F168D7CB-671A-402D-AD79-2C05184FCA37}" type="presOf" srcId="{5E1E8B17-A5F3-40BF-94B5-656A6AEDA0BC}" destId="{E6A42098-9C0A-4B01-BBF1-DBC62484359A}" srcOrd="0" destOrd="0" presId="urn:microsoft.com/office/officeart/2008/layout/AlternatingHexagons"/>
    <dgm:cxn modelId="{646D5952-AA46-492B-882A-4EF3DD98214F}" type="presOf" srcId="{092E819B-490E-4A3D-A286-C4F92585C69C}" destId="{4601E9D8-21B7-4C23-B040-5FE0A181C093}" srcOrd="0" destOrd="0" presId="urn:microsoft.com/office/officeart/2008/layout/AlternatingHexagons"/>
    <dgm:cxn modelId="{E1745FDE-DA17-4A38-A5E9-5820EBD74620}" type="presOf" srcId="{ACA42113-D7FB-44BF-9F4D-9500157AA312}" destId="{6D870408-9B51-455E-8D8A-D57A4FC1C1BE}" srcOrd="0" destOrd="0" presId="urn:microsoft.com/office/officeart/2008/layout/AlternatingHexagons"/>
    <dgm:cxn modelId="{017E9A94-ABB6-4F78-917A-0A839DFDDA0B}" srcId="{C6541C44-67B4-439C-8250-316B5465F998}" destId="{56994039-C18E-4EED-9015-E71DCDDD713F}" srcOrd="2" destOrd="0" parTransId="{5651D607-6E2C-47F0-9E06-85F472B9DB31}" sibTransId="{A5059756-FAD3-4A56-9CF5-5D769DF4AA48}"/>
    <dgm:cxn modelId="{2F33712D-712D-45CD-9D23-D64FA0DDE5B7}" type="presOf" srcId="{A5059756-FAD3-4A56-9CF5-5D769DF4AA48}" destId="{77C38940-FCF8-41A1-9568-49371F73F72C}" srcOrd="0" destOrd="0" presId="urn:microsoft.com/office/officeart/2008/layout/AlternatingHexagons"/>
    <dgm:cxn modelId="{3C52C4AE-A95D-48C8-B7C3-1E09B017ECCC}" type="presOf" srcId="{C6541C44-67B4-439C-8250-316B5465F998}" destId="{E26626E3-9FED-48E5-86FE-507F8456619F}" srcOrd="0" destOrd="0" presId="urn:microsoft.com/office/officeart/2008/layout/AlternatingHexagons"/>
    <dgm:cxn modelId="{3DCBE68C-65C1-4CF0-A6D7-32F2DD144893}" type="presOf" srcId="{F417BDBA-5B09-4FD2-B751-1A9E8C6A7C07}" destId="{4441A376-7E53-4B61-BC3C-08778DCF56A3}" srcOrd="0" destOrd="0" presId="urn:microsoft.com/office/officeart/2008/layout/AlternatingHexagons"/>
    <dgm:cxn modelId="{41D15FE4-457E-422A-95C7-EC03E349EBCA}" type="presOf" srcId="{D77B5A46-231E-42BE-A1C5-D93ABBD18050}" destId="{4EBA6404-A8F4-4538-AAB0-60CDD5704474}" srcOrd="0" destOrd="0" presId="urn:microsoft.com/office/officeart/2008/layout/AlternatingHexagons"/>
    <dgm:cxn modelId="{49617E34-F12C-4F93-A4A6-290CA09367C0}" type="presOf" srcId="{56994039-C18E-4EED-9015-E71DCDDD713F}" destId="{ADA850F2-CCC5-41A8-9449-3CC62B60259F}" srcOrd="0" destOrd="0" presId="urn:microsoft.com/office/officeart/2008/layout/AlternatingHexagons"/>
    <dgm:cxn modelId="{2FEBE0C8-DDE4-437A-8E0B-741EA73E5CE1}" type="presOf" srcId="{98C68B2B-5B44-49D6-B151-552274434968}" destId="{E95ACEE3-247A-4528-A2FD-53BE0B94A5D7}" srcOrd="0" destOrd="0" presId="urn:microsoft.com/office/officeart/2008/layout/AlternatingHexagons"/>
    <dgm:cxn modelId="{2BFE4F08-93C2-45B8-805D-72978264AD6D}" srcId="{C6541C44-67B4-439C-8250-316B5465F998}" destId="{ACA42113-D7FB-44BF-9F4D-9500157AA312}" srcOrd="4" destOrd="0" parTransId="{EBF752DD-DDF6-40A9-BD6C-EAEB7C493B6F}" sibTransId="{092E819B-490E-4A3D-A286-C4F92585C69C}"/>
    <dgm:cxn modelId="{DE3A85FA-D4F7-4B4E-B41E-0473228F1E2E}" type="presOf" srcId="{3731D794-4853-4A3E-9C82-08DA41CA2D88}" destId="{F61D7DAD-3077-4152-B8A3-D0F465E4CD61}" srcOrd="0" destOrd="0" presId="urn:microsoft.com/office/officeart/2008/layout/AlternatingHexagons"/>
    <dgm:cxn modelId="{9DCEE11E-5438-4559-82CD-E0F5747C7004}" type="presParOf" srcId="{E26626E3-9FED-48E5-86FE-507F8456619F}" destId="{D3E9713A-9CD9-4E0D-87C1-365149EC9222}" srcOrd="0" destOrd="0" presId="urn:microsoft.com/office/officeart/2008/layout/AlternatingHexagons"/>
    <dgm:cxn modelId="{72B8AF28-EC37-4F77-AFEB-E0FCB9DBD95F}" type="presParOf" srcId="{D3E9713A-9CD9-4E0D-87C1-365149EC9222}" destId="{4441A376-7E53-4B61-BC3C-08778DCF56A3}" srcOrd="0" destOrd="0" presId="urn:microsoft.com/office/officeart/2008/layout/AlternatingHexagons"/>
    <dgm:cxn modelId="{6518ECC0-861B-4660-AA70-72C40D5CCCEC}" type="presParOf" srcId="{D3E9713A-9CD9-4E0D-87C1-365149EC9222}" destId="{000051DD-B977-4269-854A-A3140412CCE7}" srcOrd="1" destOrd="0" presId="urn:microsoft.com/office/officeart/2008/layout/AlternatingHexagons"/>
    <dgm:cxn modelId="{3E2FBE79-7A0D-4750-BFE1-FDFB60E8AEAA}" type="presParOf" srcId="{D3E9713A-9CD9-4E0D-87C1-365149EC9222}" destId="{98A2C470-3F28-4735-90AE-18417D85C875}" srcOrd="2" destOrd="0" presId="urn:microsoft.com/office/officeart/2008/layout/AlternatingHexagons"/>
    <dgm:cxn modelId="{1244CBA7-6678-4272-9BD0-18CDAC108E7F}" type="presParOf" srcId="{D3E9713A-9CD9-4E0D-87C1-365149EC9222}" destId="{763D26BE-5FD5-4E01-A320-CD3BE30F66D5}" srcOrd="3" destOrd="0" presId="urn:microsoft.com/office/officeart/2008/layout/AlternatingHexagons"/>
    <dgm:cxn modelId="{4288BCDF-2B98-4D09-9EDD-21A88789E297}" type="presParOf" srcId="{D3E9713A-9CD9-4E0D-87C1-365149EC9222}" destId="{F61D7DAD-3077-4152-B8A3-D0F465E4CD61}" srcOrd="4" destOrd="0" presId="urn:microsoft.com/office/officeart/2008/layout/AlternatingHexagons"/>
    <dgm:cxn modelId="{80189B58-3145-4195-A1EA-FF921DC8FF24}" type="presParOf" srcId="{E26626E3-9FED-48E5-86FE-507F8456619F}" destId="{4D64147F-0AC9-4A4D-A749-DB3B73E0C025}" srcOrd="1" destOrd="0" presId="urn:microsoft.com/office/officeart/2008/layout/AlternatingHexagons"/>
    <dgm:cxn modelId="{6952558E-1073-4368-9E64-76CAE205E863}" type="presParOf" srcId="{E26626E3-9FED-48E5-86FE-507F8456619F}" destId="{884AF8B4-B278-4E53-816F-965B46B79A97}" srcOrd="2" destOrd="0" presId="urn:microsoft.com/office/officeart/2008/layout/AlternatingHexagons"/>
    <dgm:cxn modelId="{2298C2F4-F1AC-4CD3-BC25-05A5B833C441}" type="presParOf" srcId="{884AF8B4-B278-4E53-816F-965B46B79A97}" destId="{4EBA6404-A8F4-4538-AAB0-60CDD5704474}" srcOrd="0" destOrd="0" presId="urn:microsoft.com/office/officeart/2008/layout/AlternatingHexagons"/>
    <dgm:cxn modelId="{E6861ECF-44ED-4868-A22A-AAE028F19BB5}" type="presParOf" srcId="{884AF8B4-B278-4E53-816F-965B46B79A97}" destId="{EEA532F3-F236-41D6-9BD4-522382D11700}" srcOrd="1" destOrd="0" presId="urn:microsoft.com/office/officeart/2008/layout/AlternatingHexagons"/>
    <dgm:cxn modelId="{65089895-A433-4B40-B3C8-34A54CC25FEE}" type="presParOf" srcId="{884AF8B4-B278-4E53-816F-965B46B79A97}" destId="{349AA1C2-3E38-4C7D-8267-D40E84C1150F}" srcOrd="2" destOrd="0" presId="urn:microsoft.com/office/officeart/2008/layout/AlternatingHexagons"/>
    <dgm:cxn modelId="{E9C80E2E-EC4F-4DA5-A52C-1C628F39D6C1}" type="presParOf" srcId="{884AF8B4-B278-4E53-816F-965B46B79A97}" destId="{25DA13C9-E20D-4257-AC38-69193D3961C1}" srcOrd="3" destOrd="0" presId="urn:microsoft.com/office/officeart/2008/layout/AlternatingHexagons"/>
    <dgm:cxn modelId="{009E9338-8F2F-4A83-8098-BD8191043B5C}" type="presParOf" srcId="{884AF8B4-B278-4E53-816F-965B46B79A97}" destId="{E95ACEE3-247A-4528-A2FD-53BE0B94A5D7}" srcOrd="4" destOrd="0" presId="urn:microsoft.com/office/officeart/2008/layout/AlternatingHexagons"/>
    <dgm:cxn modelId="{296DF80F-BA0E-4EDA-9352-3C0DEE528DBD}" type="presParOf" srcId="{E26626E3-9FED-48E5-86FE-507F8456619F}" destId="{169328DE-4699-473E-84CA-53C58CD12AF8}" srcOrd="3" destOrd="0" presId="urn:microsoft.com/office/officeart/2008/layout/AlternatingHexagons"/>
    <dgm:cxn modelId="{4360D597-4383-4E89-9498-3DD98443DC9B}" type="presParOf" srcId="{E26626E3-9FED-48E5-86FE-507F8456619F}" destId="{B3C761C0-B9D0-4ED8-8303-6FBEB4757E53}" srcOrd="4" destOrd="0" presId="urn:microsoft.com/office/officeart/2008/layout/AlternatingHexagons"/>
    <dgm:cxn modelId="{D60ADD9A-BC6F-4597-A5BD-A2ACA966C154}" type="presParOf" srcId="{B3C761C0-B9D0-4ED8-8303-6FBEB4757E53}" destId="{ADA850F2-CCC5-41A8-9449-3CC62B60259F}" srcOrd="0" destOrd="0" presId="urn:microsoft.com/office/officeart/2008/layout/AlternatingHexagons"/>
    <dgm:cxn modelId="{84AB0733-6F83-43B8-B3FC-5130F44CBD47}" type="presParOf" srcId="{B3C761C0-B9D0-4ED8-8303-6FBEB4757E53}" destId="{7CA554EF-C976-4F3E-9738-4BE813370E3E}" srcOrd="1" destOrd="0" presId="urn:microsoft.com/office/officeart/2008/layout/AlternatingHexagons"/>
    <dgm:cxn modelId="{C388E3B4-F8FD-4696-8A75-05509AB42314}" type="presParOf" srcId="{B3C761C0-B9D0-4ED8-8303-6FBEB4757E53}" destId="{20B3F2AB-5AE9-4BFC-8D7D-E4A12CDFE9DA}" srcOrd="2" destOrd="0" presId="urn:microsoft.com/office/officeart/2008/layout/AlternatingHexagons"/>
    <dgm:cxn modelId="{0702017B-C022-427F-A6A6-4A2A79434D36}" type="presParOf" srcId="{B3C761C0-B9D0-4ED8-8303-6FBEB4757E53}" destId="{30467A35-689B-4827-B034-2C31D2AF7A5D}" srcOrd="3" destOrd="0" presId="urn:microsoft.com/office/officeart/2008/layout/AlternatingHexagons"/>
    <dgm:cxn modelId="{68D64292-5CB0-4BBA-ADF0-73FB90676E56}" type="presParOf" srcId="{B3C761C0-B9D0-4ED8-8303-6FBEB4757E53}" destId="{77C38940-FCF8-41A1-9568-49371F73F72C}" srcOrd="4" destOrd="0" presId="urn:microsoft.com/office/officeart/2008/layout/AlternatingHexagons"/>
    <dgm:cxn modelId="{30A42E05-D0FF-4691-A756-A4D0C67DA015}" type="presParOf" srcId="{E26626E3-9FED-48E5-86FE-507F8456619F}" destId="{A34B0C4D-F0E1-4702-B12C-D253EDEF120B}" srcOrd="5" destOrd="0" presId="urn:microsoft.com/office/officeart/2008/layout/AlternatingHexagons"/>
    <dgm:cxn modelId="{A29169E9-E32F-4957-BC26-29939247126E}" type="presParOf" srcId="{E26626E3-9FED-48E5-86FE-507F8456619F}" destId="{CA9CAD72-0392-4F6B-A8F7-21BD4BE973BC}" srcOrd="6" destOrd="0" presId="urn:microsoft.com/office/officeart/2008/layout/AlternatingHexagons"/>
    <dgm:cxn modelId="{DDEB89AA-1DB2-4B0E-999C-F8BA6177975A}" type="presParOf" srcId="{CA9CAD72-0392-4F6B-A8F7-21BD4BE973BC}" destId="{7F774736-52B9-4936-95D5-986300CCA477}" srcOrd="0" destOrd="0" presId="urn:microsoft.com/office/officeart/2008/layout/AlternatingHexagons"/>
    <dgm:cxn modelId="{8A279478-C6D9-4A72-AEE0-017AB673EA3D}" type="presParOf" srcId="{CA9CAD72-0392-4F6B-A8F7-21BD4BE973BC}" destId="{3202061C-3B10-4AAC-BB31-71F4EF75AF87}" srcOrd="1" destOrd="0" presId="urn:microsoft.com/office/officeart/2008/layout/AlternatingHexagons"/>
    <dgm:cxn modelId="{479AAE4D-F1EC-4478-9820-7DC026AB6B20}" type="presParOf" srcId="{CA9CAD72-0392-4F6B-A8F7-21BD4BE973BC}" destId="{EC2681DA-0275-4334-BE38-F9BB44C04352}" srcOrd="2" destOrd="0" presId="urn:microsoft.com/office/officeart/2008/layout/AlternatingHexagons"/>
    <dgm:cxn modelId="{9DD66165-8CC4-42F4-9305-C570A20608BC}" type="presParOf" srcId="{CA9CAD72-0392-4F6B-A8F7-21BD4BE973BC}" destId="{F54C65EF-E10A-4368-86E9-0D85B9AE9976}" srcOrd="3" destOrd="0" presId="urn:microsoft.com/office/officeart/2008/layout/AlternatingHexagons"/>
    <dgm:cxn modelId="{FAFD413D-C9E0-4457-BF75-42A185CC6EF1}" type="presParOf" srcId="{CA9CAD72-0392-4F6B-A8F7-21BD4BE973BC}" destId="{CD9DC8DB-3474-44BD-A45E-96CD3E4AF4F1}" srcOrd="4" destOrd="0" presId="urn:microsoft.com/office/officeart/2008/layout/AlternatingHexagons"/>
    <dgm:cxn modelId="{9A9BD25C-C40C-4204-88F5-0C5D1AB853EB}" type="presParOf" srcId="{E26626E3-9FED-48E5-86FE-507F8456619F}" destId="{AB1BA48E-64CD-4F6B-86C9-3BC0C27A44E8}" srcOrd="7" destOrd="0" presId="urn:microsoft.com/office/officeart/2008/layout/AlternatingHexagons"/>
    <dgm:cxn modelId="{FF9F060C-9C10-42ED-8FBE-09ED6892DF0B}" type="presParOf" srcId="{E26626E3-9FED-48E5-86FE-507F8456619F}" destId="{7F54E7EE-25A8-487F-92A0-C6D9E88551FC}" srcOrd="8" destOrd="0" presId="urn:microsoft.com/office/officeart/2008/layout/AlternatingHexagons"/>
    <dgm:cxn modelId="{006F3A70-21F1-411C-AFC4-33592548B7B6}" type="presParOf" srcId="{7F54E7EE-25A8-487F-92A0-C6D9E88551FC}" destId="{6D870408-9B51-455E-8D8A-D57A4FC1C1BE}" srcOrd="0" destOrd="0" presId="urn:microsoft.com/office/officeart/2008/layout/AlternatingHexagons"/>
    <dgm:cxn modelId="{1C2B5D35-AC85-48F0-ABC5-9BA485B276CF}" type="presParOf" srcId="{7F54E7EE-25A8-487F-92A0-C6D9E88551FC}" destId="{FDC6B895-4675-4898-A768-C28684A9A658}" srcOrd="1" destOrd="0" presId="urn:microsoft.com/office/officeart/2008/layout/AlternatingHexagons"/>
    <dgm:cxn modelId="{C1B51E33-3B11-409C-9AC7-21E126C72FC2}" type="presParOf" srcId="{7F54E7EE-25A8-487F-92A0-C6D9E88551FC}" destId="{F4247236-9C06-4A89-A52B-CE03F8086E6E}" srcOrd="2" destOrd="0" presId="urn:microsoft.com/office/officeart/2008/layout/AlternatingHexagons"/>
    <dgm:cxn modelId="{E8BC459D-15B6-4C7C-BFFF-96AFC539A9CD}" type="presParOf" srcId="{7F54E7EE-25A8-487F-92A0-C6D9E88551FC}" destId="{E5A518BA-4D69-4189-BF66-406F454D130B}" srcOrd="3" destOrd="0" presId="urn:microsoft.com/office/officeart/2008/layout/AlternatingHexagons"/>
    <dgm:cxn modelId="{75D45325-FD6C-4205-8BB3-8C6C7663E78F}" type="presParOf" srcId="{7F54E7EE-25A8-487F-92A0-C6D9E88551FC}" destId="{4601E9D8-21B7-4C23-B040-5FE0A181C093}" srcOrd="4" destOrd="0" presId="urn:microsoft.com/office/officeart/2008/layout/AlternatingHexagons"/>
    <dgm:cxn modelId="{19F3EEF2-DB2A-4197-B606-FABE8DA59628}" type="presParOf" srcId="{E26626E3-9FED-48E5-86FE-507F8456619F}" destId="{ABBEF6FB-E2FA-4590-822E-AD14FCEA3B00}" srcOrd="9" destOrd="0" presId="urn:microsoft.com/office/officeart/2008/layout/AlternatingHexagons"/>
    <dgm:cxn modelId="{8CC844B9-A59D-4EE8-9448-D4BFA9BAB4F4}" type="presParOf" srcId="{E26626E3-9FED-48E5-86FE-507F8456619F}" destId="{09E792FC-6853-459F-86DF-F7948D54BDA3}" srcOrd="10" destOrd="0" presId="urn:microsoft.com/office/officeart/2008/layout/AlternatingHexagons"/>
    <dgm:cxn modelId="{47883546-F31B-40A5-9B9A-3B77F210BB1C}" type="presParOf" srcId="{09E792FC-6853-459F-86DF-F7948D54BDA3}" destId="{28FA0358-B7AA-489E-8CB3-9FC885DB5817}" srcOrd="0" destOrd="0" presId="urn:microsoft.com/office/officeart/2008/layout/AlternatingHexagons"/>
    <dgm:cxn modelId="{4EC993D9-8FA9-4A27-A4C9-356B1566DBCE}" type="presParOf" srcId="{09E792FC-6853-459F-86DF-F7948D54BDA3}" destId="{A9EE0EEC-F618-4303-B662-7560CEC759E3}" srcOrd="1" destOrd="0" presId="urn:microsoft.com/office/officeart/2008/layout/AlternatingHexagons"/>
    <dgm:cxn modelId="{64E8950C-C1EA-4704-8A74-61088514FA47}" type="presParOf" srcId="{09E792FC-6853-459F-86DF-F7948D54BDA3}" destId="{21B107FD-9E89-4228-8A62-FA2AB8826DD2}" srcOrd="2" destOrd="0" presId="urn:microsoft.com/office/officeart/2008/layout/AlternatingHexagons"/>
    <dgm:cxn modelId="{A3676D6D-796F-4A3A-805E-D8238A9CA208}" type="presParOf" srcId="{09E792FC-6853-459F-86DF-F7948D54BDA3}" destId="{DE0D80FA-0CDE-4931-9B49-11A890941A84}" srcOrd="3" destOrd="0" presId="urn:microsoft.com/office/officeart/2008/layout/AlternatingHexagons"/>
    <dgm:cxn modelId="{32B1DAA2-79B6-43C1-8D15-1D3E8E163DB3}" type="presParOf" srcId="{09E792FC-6853-459F-86DF-F7948D54BDA3}" destId="{E6A42098-9C0A-4B01-BBF1-DBC6248435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AAA6D-1B0F-432D-94EE-D934358BBC51}">
      <dsp:nvSpPr>
        <dsp:cNvPr id="0" name=""/>
        <dsp:cNvSpPr/>
      </dsp:nvSpPr>
      <dsp:spPr>
        <a:xfrm>
          <a:off x="2605414" y="1694821"/>
          <a:ext cx="2154191" cy="1863462"/>
        </a:xfrm>
        <a:prstGeom prst="hexagon">
          <a:avLst>
            <a:gd name="adj" fmla="val 28570"/>
            <a:gd name="vf" fmla="val 115470"/>
          </a:avLst>
        </a:prstGeom>
        <a:solidFill>
          <a:srgbClr val="2C3E66"/>
        </a:solidFill>
        <a:ln>
          <a:solidFill>
            <a:srgbClr val="05358A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>
              <a:cs typeface="B Roya" panose="00000400000000000000" pitchFamily="2" charset="-78"/>
            </a:rPr>
            <a:t>اعضای شورای راهبردی</a:t>
          </a:r>
        </a:p>
      </dsp:txBody>
      <dsp:txXfrm>
        <a:off x="2962394" y="2003623"/>
        <a:ext cx="1440231" cy="1245858"/>
      </dsp:txXfrm>
    </dsp:sp>
    <dsp:sp modelId="{5D8CD34E-21D5-48FE-9C5B-4334FB7720CA}">
      <dsp:nvSpPr>
        <dsp:cNvPr id="0" name=""/>
        <dsp:cNvSpPr/>
      </dsp:nvSpPr>
      <dsp:spPr>
        <a:xfrm>
          <a:off x="3954352" y="803280"/>
          <a:ext cx="812770" cy="70030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2A98D8-D526-4809-8D59-BD1264BB8504}">
      <dsp:nvSpPr>
        <dsp:cNvPr id="0" name=""/>
        <dsp:cNvSpPr/>
      </dsp:nvSpPr>
      <dsp:spPr>
        <a:xfrm>
          <a:off x="2803846" y="0"/>
          <a:ext cx="1765344" cy="1527230"/>
        </a:xfrm>
        <a:prstGeom prst="hexagon">
          <a:avLst>
            <a:gd name="adj" fmla="val 28570"/>
            <a:gd name="vf" fmla="val 115470"/>
          </a:avLst>
        </a:prstGeom>
        <a:solidFill>
          <a:srgbClr val="AEDDCB"/>
        </a:solidFill>
        <a:ln>
          <a:solidFill>
            <a:srgbClr val="BACFF8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Roya" panose="00000400000000000000" pitchFamily="2" charset="-78"/>
            </a:rPr>
            <a:t>دکتر عزیزاللّه حبیبی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chemeClr val="tx1"/>
              </a:solidFill>
              <a:cs typeface="B Roya" panose="00000400000000000000" pitchFamily="2" charset="-78"/>
            </a:rPr>
            <a:t>ریاست دانشگاه</a:t>
          </a:r>
        </a:p>
      </dsp:txBody>
      <dsp:txXfrm>
        <a:off x="3096401" y="253095"/>
        <a:ext cx="1180234" cy="1021040"/>
      </dsp:txXfrm>
    </dsp:sp>
    <dsp:sp modelId="{F05A765D-CC86-4999-8986-A4AA32900680}">
      <dsp:nvSpPr>
        <dsp:cNvPr id="0" name=""/>
        <dsp:cNvSpPr/>
      </dsp:nvSpPr>
      <dsp:spPr>
        <a:xfrm>
          <a:off x="4902918" y="2112485"/>
          <a:ext cx="812770" cy="70030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F9BA2-D7B4-4BC5-96F4-B0CBF78A8E34}">
      <dsp:nvSpPr>
        <dsp:cNvPr id="0" name=""/>
        <dsp:cNvSpPr/>
      </dsp:nvSpPr>
      <dsp:spPr>
        <a:xfrm>
          <a:off x="4422872" y="939349"/>
          <a:ext cx="1765344" cy="1527230"/>
        </a:xfrm>
        <a:prstGeom prst="hexagon">
          <a:avLst>
            <a:gd name="adj" fmla="val 28570"/>
            <a:gd name="vf" fmla="val 115470"/>
          </a:avLst>
        </a:prstGeom>
        <a:solidFill>
          <a:srgbClr val="AEDDCB"/>
        </a:solidFill>
        <a:ln>
          <a:solidFill>
            <a:srgbClr val="BACFF8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Roya" panose="00000400000000000000" pitchFamily="2" charset="-78"/>
            </a:rPr>
            <a:t>دکتر محمدحسین مجلس آرا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chemeClr val="tx1"/>
              </a:solidFill>
              <a:cs typeface="B Roya" panose="00000400000000000000" pitchFamily="2" charset="-78"/>
            </a:rPr>
            <a:t>معاون اداری-مالی و پشتیبانی</a:t>
          </a:r>
          <a:endParaRPr lang="fa-IR" sz="1200" b="1" kern="1200" dirty="0"/>
        </a:p>
      </dsp:txBody>
      <dsp:txXfrm>
        <a:off x="4715427" y="1192444"/>
        <a:ext cx="1180234" cy="1021040"/>
      </dsp:txXfrm>
    </dsp:sp>
    <dsp:sp modelId="{6FA5A7A3-A5A8-4BA6-B135-9EDD3B53299E}">
      <dsp:nvSpPr>
        <dsp:cNvPr id="0" name=""/>
        <dsp:cNvSpPr/>
      </dsp:nvSpPr>
      <dsp:spPr>
        <a:xfrm>
          <a:off x="4243983" y="3590331"/>
          <a:ext cx="812770" cy="70030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EE8302-D6E3-49C0-8C2B-9E51EABDBF58}">
      <dsp:nvSpPr>
        <dsp:cNvPr id="0" name=""/>
        <dsp:cNvSpPr/>
      </dsp:nvSpPr>
      <dsp:spPr>
        <a:xfrm>
          <a:off x="4422872" y="2786000"/>
          <a:ext cx="1765344" cy="1527230"/>
        </a:xfrm>
        <a:prstGeom prst="hexagon">
          <a:avLst>
            <a:gd name="adj" fmla="val 28570"/>
            <a:gd name="vf" fmla="val 115470"/>
          </a:avLst>
        </a:prstGeom>
        <a:solidFill>
          <a:srgbClr val="AEDDCB"/>
        </a:solidFill>
        <a:ln>
          <a:solidFill>
            <a:srgbClr val="BACFF8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>
              <a:solidFill>
                <a:schemeClr val="tx1"/>
              </a:solidFill>
              <a:cs typeface="B Roya" panose="00000400000000000000" pitchFamily="2" charset="-78"/>
            </a:rPr>
            <a:t>دکتر سید حسین حسینی لواسانی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solidFill>
                <a:schemeClr val="tx1"/>
              </a:solidFill>
              <a:cs typeface="B Roya" panose="00000400000000000000" pitchFamily="2" charset="-78"/>
            </a:rPr>
            <a:t>مدیر پروژه</a:t>
          </a:r>
          <a:endParaRPr lang="fa-IR" sz="1200" b="1" kern="1200"/>
        </a:p>
      </dsp:txBody>
      <dsp:txXfrm>
        <a:off x="4715427" y="3039095"/>
        <a:ext cx="1180234" cy="1021040"/>
      </dsp:txXfrm>
    </dsp:sp>
    <dsp:sp modelId="{FB2E8B56-8668-4571-BC63-F04854DE6A51}">
      <dsp:nvSpPr>
        <dsp:cNvPr id="0" name=""/>
        <dsp:cNvSpPr/>
      </dsp:nvSpPr>
      <dsp:spPr>
        <a:xfrm>
          <a:off x="2609423" y="3743737"/>
          <a:ext cx="812770" cy="70030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B54600-7B14-431A-AFC0-44F3EE56B778}">
      <dsp:nvSpPr>
        <dsp:cNvPr id="0" name=""/>
        <dsp:cNvSpPr/>
      </dsp:nvSpPr>
      <dsp:spPr>
        <a:xfrm>
          <a:off x="2803846" y="3726400"/>
          <a:ext cx="1765344" cy="1527230"/>
        </a:xfrm>
        <a:prstGeom prst="hexagon">
          <a:avLst>
            <a:gd name="adj" fmla="val 28570"/>
            <a:gd name="vf" fmla="val 115470"/>
          </a:avLst>
        </a:prstGeom>
        <a:solidFill>
          <a:srgbClr val="AEDDCB"/>
        </a:solidFill>
        <a:ln>
          <a:solidFill>
            <a:srgbClr val="BACFF8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>
              <a:solidFill>
                <a:schemeClr val="tx1"/>
              </a:solidFill>
              <a:cs typeface="B Roya" panose="00000400000000000000" pitchFamily="2" charset="-78"/>
            </a:rPr>
            <a:t>منصور عسکری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solidFill>
                <a:schemeClr val="tx1"/>
              </a:solidFill>
              <a:cs typeface="B Roya" panose="00000400000000000000" pitchFamily="2" charset="-78"/>
            </a:rPr>
            <a:t>مدیر امور مالی دانشگاه</a:t>
          </a:r>
          <a:endParaRPr lang="fa-IR" sz="1200" b="1" kern="1200"/>
        </a:p>
      </dsp:txBody>
      <dsp:txXfrm>
        <a:off x="3096401" y="3979495"/>
        <a:ext cx="1180234" cy="1021040"/>
      </dsp:txXfrm>
    </dsp:sp>
    <dsp:sp modelId="{4EEDCF45-6F46-4108-8DB4-8F38334DA77C}">
      <dsp:nvSpPr>
        <dsp:cNvPr id="0" name=""/>
        <dsp:cNvSpPr/>
      </dsp:nvSpPr>
      <dsp:spPr>
        <a:xfrm>
          <a:off x="1645323" y="2435057"/>
          <a:ext cx="812770" cy="700309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10975D-EA9D-4679-8B39-76061777FAEA}">
      <dsp:nvSpPr>
        <dsp:cNvPr id="0" name=""/>
        <dsp:cNvSpPr/>
      </dsp:nvSpPr>
      <dsp:spPr>
        <a:xfrm>
          <a:off x="1177304" y="2787051"/>
          <a:ext cx="1765344" cy="1527230"/>
        </a:xfrm>
        <a:prstGeom prst="hexagon">
          <a:avLst>
            <a:gd name="adj" fmla="val 28570"/>
            <a:gd name="vf" fmla="val 115470"/>
          </a:avLst>
        </a:prstGeom>
        <a:solidFill>
          <a:srgbClr val="AEDDCB"/>
        </a:solidFill>
        <a:ln>
          <a:solidFill>
            <a:srgbClr val="BACFF8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Roya" panose="00000400000000000000" pitchFamily="2" charset="-78"/>
            </a:rPr>
            <a:t>دکتر جواد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Roya" panose="00000400000000000000" pitchFamily="2" charset="-78"/>
            </a:rPr>
            <a:t>اکبردوست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chemeClr val="tx1"/>
              </a:solidFill>
              <a:cs typeface="B Roya" panose="00000400000000000000" pitchFamily="2" charset="-78"/>
            </a:rPr>
            <a:t>مدیر دفتر فنی دانشگاه</a:t>
          </a:r>
          <a:endParaRPr lang="fa-IR" sz="1200" b="1" kern="1200" dirty="0"/>
        </a:p>
      </dsp:txBody>
      <dsp:txXfrm>
        <a:off x="1469859" y="3040146"/>
        <a:ext cx="1180234" cy="1021040"/>
      </dsp:txXfrm>
    </dsp:sp>
    <dsp:sp modelId="{5EF291D4-EDFB-4F83-9D64-453EEECD22A6}">
      <dsp:nvSpPr>
        <dsp:cNvPr id="0" name=""/>
        <dsp:cNvSpPr/>
      </dsp:nvSpPr>
      <dsp:spPr>
        <a:xfrm>
          <a:off x="1177304" y="937247"/>
          <a:ext cx="1765344" cy="1527230"/>
        </a:xfrm>
        <a:prstGeom prst="hexagon">
          <a:avLst>
            <a:gd name="adj" fmla="val 28570"/>
            <a:gd name="vf" fmla="val 115470"/>
          </a:avLst>
        </a:prstGeom>
        <a:solidFill>
          <a:srgbClr val="AEDDCB"/>
        </a:solidFill>
        <a:ln>
          <a:solidFill>
            <a:srgbClr val="BACFF8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>
              <a:solidFill>
                <a:schemeClr val="tx1"/>
              </a:solidFill>
              <a:cs typeface="B Roya" panose="00000400000000000000" pitchFamily="2" charset="-78"/>
            </a:rPr>
            <a:t>دکتر جمشید شنبه زاده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solidFill>
                <a:schemeClr val="tx1"/>
              </a:solidFill>
              <a:cs typeface="B Roya" panose="00000400000000000000" pitchFamily="2" charset="-78"/>
            </a:rPr>
            <a:t>معاون پژوهش و فناوری دانشگاه</a:t>
          </a:r>
          <a:endParaRPr lang="fa-IR" sz="1200" b="1" kern="1200" dirty="0"/>
        </a:p>
      </dsp:txBody>
      <dsp:txXfrm>
        <a:off x="1469859" y="1190342"/>
        <a:ext cx="1180234" cy="1021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A376-7E53-4B61-BC3C-08778DCF56A3}">
      <dsp:nvSpPr>
        <dsp:cNvPr id="0" name=""/>
        <dsp:cNvSpPr/>
      </dsp:nvSpPr>
      <dsp:spPr>
        <a:xfrm rot="5400000">
          <a:off x="1533726" y="77695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F068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2) ساخت میزهای طبقه 3</a:t>
          </a:r>
          <a:endParaRPr lang="fa-IR" sz="1200" b="1" kern="1200"/>
        </a:p>
      </dsp:txBody>
      <dsp:txXfrm rot="-5400000">
        <a:off x="1765196" y="182520"/>
        <a:ext cx="691091" cy="794358"/>
      </dsp:txXfrm>
    </dsp:sp>
    <dsp:sp modelId="{000051DD-B977-4269-854A-A3140412CCE7}">
      <dsp:nvSpPr>
        <dsp:cNvPr id="0" name=""/>
        <dsp:cNvSpPr/>
      </dsp:nvSpPr>
      <dsp:spPr>
        <a:xfrm>
          <a:off x="320839" y="233490"/>
          <a:ext cx="1246354" cy="69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D7DAD-3077-4152-B8A3-D0F465E4CD61}">
      <dsp:nvSpPr>
        <dsp:cNvPr id="0" name=""/>
        <dsp:cNvSpPr/>
      </dsp:nvSpPr>
      <dsp:spPr>
        <a:xfrm rot="5400000">
          <a:off x="2618055" y="77695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0535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cs typeface="B Roya" panose="00000400000000000000" pitchFamily="2" charset="-78"/>
            </a:rPr>
            <a:t>1) تکمیل کفپوش‌ها طبقه 2 و 3</a:t>
          </a:r>
        </a:p>
      </dsp:txBody>
      <dsp:txXfrm rot="-5400000">
        <a:off x="2849525" y="182520"/>
        <a:ext cx="691091" cy="794358"/>
      </dsp:txXfrm>
    </dsp:sp>
    <dsp:sp modelId="{4EBA6404-A8F4-4538-AAB0-60CDD5704474}">
      <dsp:nvSpPr>
        <dsp:cNvPr id="0" name=""/>
        <dsp:cNvSpPr/>
      </dsp:nvSpPr>
      <dsp:spPr>
        <a:xfrm rot="5400000">
          <a:off x="2077968" y="1057238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5D95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3) </a:t>
          </a:r>
          <a:r>
            <a:rPr lang="en-US" sz="1200" b="1" kern="1200">
              <a:cs typeface="B Roya" panose="00000400000000000000" pitchFamily="2" charset="-78"/>
            </a:rPr>
            <a:t>CNC</a:t>
          </a:r>
          <a:endParaRPr lang="fa-IR" sz="1200" b="1" kern="1200">
            <a:cs typeface="B Roya" panose="00000400000000000000" pitchFamily="2" charset="-78"/>
          </a:endParaRPr>
        </a:p>
      </dsp:txBody>
      <dsp:txXfrm rot="-5400000">
        <a:off x="2309438" y="1162063"/>
        <a:ext cx="691091" cy="794358"/>
      </dsp:txXfrm>
    </dsp:sp>
    <dsp:sp modelId="{EEA532F3-F236-41D6-9BD4-522382D11700}">
      <dsp:nvSpPr>
        <dsp:cNvPr id="0" name=""/>
        <dsp:cNvSpPr/>
      </dsp:nvSpPr>
      <dsp:spPr>
        <a:xfrm>
          <a:off x="3187454" y="1213032"/>
          <a:ext cx="1287899" cy="69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ACEE3-247A-4528-A2FD-53BE0B94A5D7}">
      <dsp:nvSpPr>
        <dsp:cNvPr id="0" name=""/>
        <dsp:cNvSpPr/>
      </dsp:nvSpPr>
      <dsp:spPr>
        <a:xfrm rot="5400000">
          <a:off x="993639" y="1057238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0535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4) طراحی طبقات</a:t>
          </a:r>
        </a:p>
      </dsp:txBody>
      <dsp:txXfrm rot="-5400000">
        <a:off x="1225109" y="1162063"/>
        <a:ext cx="691091" cy="794358"/>
      </dsp:txXfrm>
    </dsp:sp>
    <dsp:sp modelId="{ADA850F2-CCC5-41A8-9449-3CC62B60259F}">
      <dsp:nvSpPr>
        <dsp:cNvPr id="0" name=""/>
        <dsp:cNvSpPr/>
      </dsp:nvSpPr>
      <dsp:spPr>
        <a:xfrm rot="5400000">
          <a:off x="1533726" y="2036780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F068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6) </a:t>
          </a:r>
          <a:br>
            <a:rPr lang="fa-IR" sz="1200" b="1" kern="1200">
              <a:cs typeface="B Roya" panose="00000400000000000000" pitchFamily="2" charset="-78"/>
            </a:rPr>
          </a:br>
          <a:r>
            <a:rPr lang="fa-IR" sz="1200" b="1" kern="1200">
              <a:cs typeface="B Roya" panose="00000400000000000000" pitchFamily="2" charset="-78"/>
            </a:rPr>
            <a:t>نورپردازی</a:t>
          </a:r>
        </a:p>
      </dsp:txBody>
      <dsp:txXfrm rot="-5400000">
        <a:off x="1765196" y="2141605"/>
        <a:ext cx="691091" cy="794358"/>
      </dsp:txXfrm>
    </dsp:sp>
    <dsp:sp modelId="{7CA554EF-C976-4F3E-9738-4BE813370E3E}">
      <dsp:nvSpPr>
        <dsp:cNvPr id="0" name=""/>
        <dsp:cNvSpPr/>
      </dsp:nvSpPr>
      <dsp:spPr>
        <a:xfrm>
          <a:off x="320839" y="2192575"/>
          <a:ext cx="1246354" cy="69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38940-FCF8-41A1-9568-49371F73F72C}">
      <dsp:nvSpPr>
        <dsp:cNvPr id="0" name=""/>
        <dsp:cNvSpPr/>
      </dsp:nvSpPr>
      <dsp:spPr>
        <a:xfrm rot="5400000">
          <a:off x="2618055" y="2036780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0535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5)</a:t>
          </a:r>
          <a:br>
            <a:rPr lang="fa-IR" sz="1200" b="1" kern="1200">
              <a:cs typeface="B Roya" panose="00000400000000000000" pitchFamily="2" charset="-78"/>
            </a:rPr>
          </a:br>
          <a:r>
            <a:rPr lang="fa-IR" sz="1200" b="1" kern="1200">
              <a:cs typeface="B Roya" panose="00000400000000000000" pitchFamily="2" charset="-78"/>
            </a:rPr>
            <a:t>دکوراسیون دیوار‌ها</a:t>
          </a:r>
        </a:p>
      </dsp:txBody>
      <dsp:txXfrm rot="-5400000">
        <a:off x="2849525" y="2141605"/>
        <a:ext cx="691091" cy="794358"/>
      </dsp:txXfrm>
    </dsp:sp>
    <dsp:sp modelId="{7F774736-52B9-4936-95D5-986300CCA477}">
      <dsp:nvSpPr>
        <dsp:cNvPr id="0" name=""/>
        <dsp:cNvSpPr/>
      </dsp:nvSpPr>
      <dsp:spPr>
        <a:xfrm rot="5400000">
          <a:off x="2077968" y="3016323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5D95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7) نصب دکور</a:t>
          </a:r>
        </a:p>
      </dsp:txBody>
      <dsp:txXfrm rot="-5400000">
        <a:off x="2309438" y="3121148"/>
        <a:ext cx="691091" cy="794358"/>
      </dsp:txXfrm>
    </dsp:sp>
    <dsp:sp modelId="{3202061C-3B10-4AAC-BB31-71F4EF75AF87}">
      <dsp:nvSpPr>
        <dsp:cNvPr id="0" name=""/>
        <dsp:cNvSpPr/>
      </dsp:nvSpPr>
      <dsp:spPr>
        <a:xfrm>
          <a:off x="3187454" y="3172117"/>
          <a:ext cx="1287899" cy="69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DC8DB-3474-44BD-A45E-96CD3E4AF4F1}">
      <dsp:nvSpPr>
        <dsp:cNvPr id="0" name=""/>
        <dsp:cNvSpPr/>
      </dsp:nvSpPr>
      <dsp:spPr>
        <a:xfrm rot="5400000">
          <a:off x="993639" y="3016323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0535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8) ساخت میز‌های طبقه 2</a:t>
          </a:r>
        </a:p>
      </dsp:txBody>
      <dsp:txXfrm rot="-5400000">
        <a:off x="1225109" y="3121148"/>
        <a:ext cx="691091" cy="794358"/>
      </dsp:txXfrm>
    </dsp:sp>
    <dsp:sp modelId="{6D870408-9B51-455E-8D8A-D57A4FC1C1BE}">
      <dsp:nvSpPr>
        <dsp:cNvPr id="0" name=""/>
        <dsp:cNvSpPr/>
      </dsp:nvSpPr>
      <dsp:spPr>
        <a:xfrm rot="5400000">
          <a:off x="1533726" y="3995865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0535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10) اجرای محوطه تراس</a:t>
          </a:r>
        </a:p>
      </dsp:txBody>
      <dsp:txXfrm rot="-5400000">
        <a:off x="1765196" y="4100690"/>
        <a:ext cx="691091" cy="794358"/>
      </dsp:txXfrm>
    </dsp:sp>
    <dsp:sp modelId="{FDC6B895-4675-4898-A768-C28684A9A658}">
      <dsp:nvSpPr>
        <dsp:cNvPr id="0" name=""/>
        <dsp:cNvSpPr/>
      </dsp:nvSpPr>
      <dsp:spPr>
        <a:xfrm>
          <a:off x="320839" y="4151660"/>
          <a:ext cx="1246354" cy="69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1E9D8-21B7-4C23-B040-5FE0A181C093}">
      <dsp:nvSpPr>
        <dsp:cNvPr id="0" name=""/>
        <dsp:cNvSpPr/>
      </dsp:nvSpPr>
      <dsp:spPr>
        <a:xfrm rot="5400000">
          <a:off x="2618055" y="3995865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F068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Roya" panose="00000400000000000000" pitchFamily="2" charset="-78"/>
            </a:rPr>
            <a:t>9) تکمیل صندلی‌ها</a:t>
          </a:r>
        </a:p>
      </dsp:txBody>
      <dsp:txXfrm rot="-5400000">
        <a:off x="2849525" y="4100690"/>
        <a:ext cx="691091" cy="794358"/>
      </dsp:txXfrm>
    </dsp:sp>
    <dsp:sp modelId="{28FA0358-B7AA-489E-8CB3-9FC885DB5817}">
      <dsp:nvSpPr>
        <dsp:cNvPr id="0" name=""/>
        <dsp:cNvSpPr/>
      </dsp:nvSpPr>
      <dsp:spPr>
        <a:xfrm rot="5400000">
          <a:off x="2077968" y="4975408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5D95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cs typeface="B Roya" panose="00000400000000000000" pitchFamily="2" charset="-78"/>
            </a:rPr>
            <a:t>11) سیستم </a:t>
          </a:r>
          <a:r>
            <a:rPr lang="en-US" sz="1100" b="0" kern="1200" dirty="0">
              <a:cs typeface="B Roya" panose="00000400000000000000" pitchFamily="2" charset="-78"/>
            </a:rPr>
            <a:t>Air Condition</a:t>
          </a:r>
          <a:endParaRPr lang="fa-IR" sz="1100" b="0" kern="1200" dirty="0">
            <a:cs typeface="B Roya" panose="00000400000000000000" pitchFamily="2" charset="-78"/>
          </a:endParaRPr>
        </a:p>
      </dsp:txBody>
      <dsp:txXfrm rot="-5400000">
        <a:off x="2309438" y="5080233"/>
        <a:ext cx="691091" cy="794358"/>
      </dsp:txXfrm>
    </dsp:sp>
    <dsp:sp modelId="{A9EE0EEC-F618-4303-B662-7560CEC759E3}">
      <dsp:nvSpPr>
        <dsp:cNvPr id="0" name=""/>
        <dsp:cNvSpPr/>
      </dsp:nvSpPr>
      <dsp:spPr>
        <a:xfrm>
          <a:off x="3187454" y="5131202"/>
          <a:ext cx="1287899" cy="69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42098-9C0A-4B01-BBF1-DBC62484359A}">
      <dsp:nvSpPr>
        <dsp:cNvPr id="0" name=""/>
        <dsp:cNvSpPr/>
      </dsp:nvSpPr>
      <dsp:spPr>
        <a:xfrm rot="5400000">
          <a:off x="993639" y="4975408"/>
          <a:ext cx="1154032" cy="1004007"/>
        </a:xfrm>
        <a:prstGeom prst="hexagon">
          <a:avLst>
            <a:gd name="adj" fmla="val 25000"/>
            <a:gd name="vf" fmla="val 115470"/>
          </a:avLst>
        </a:prstGeom>
        <a:solidFill>
          <a:srgbClr val="F068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kern="1200"/>
        </a:p>
      </dsp:txBody>
      <dsp:txXfrm rot="-5400000">
        <a:off x="1225109" y="5080233"/>
        <a:ext cx="691091" cy="79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0640-E3C2-41D9-B20B-D0B9D291A99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C2696-35D6-4388-AC84-C9D74A371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C2696-35D6-4388-AC84-C9D74A371F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0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9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4DBF4-976A-4B81-AEC1-BCC83D80E8E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56AE5-CB14-46FF-B90A-FD5247A78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5.jpeg"/><Relationship Id="rId5" Type="http://schemas.openxmlformats.org/officeDocument/2006/relationships/image" Target="../media/image9.jpeg"/><Relationship Id="rId10" Type="http://schemas.microsoft.com/office/2007/relationships/diagramDrawing" Target="../diagrams/drawing2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4.xml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8.xml"/><Relationship Id="rId4" Type="http://schemas.openxmlformats.org/officeDocument/2006/relationships/slide" Target="slide5.xml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9.png"/><Relationship Id="rId3" Type="http://schemas.openxmlformats.org/officeDocument/2006/relationships/image" Target="../media/image33.jpeg"/><Relationship Id="rId7" Type="http://schemas.openxmlformats.org/officeDocument/2006/relationships/image" Target="../media/image9.jpe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openxmlformats.org/officeDocument/2006/relationships/image" Target="../media/image10.jpe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jpeg"/><Relationship Id="rId7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&#1601;&#1585;&#1605;%20&#1607;&#1575;" TargetMode="External"/><Relationship Id="rId13" Type="http://schemas.openxmlformats.org/officeDocument/2006/relationships/hyperlink" Target="&#1578;&#1601;&#1575;&#1607;&#1605;%20&#1606;&#1575;&#1605;&#1607;%20&#1607;&#1575;" TargetMode="External"/><Relationship Id="rId18" Type="http://schemas.openxmlformats.org/officeDocument/2006/relationships/hyperlink" Target="&#1589;&#1606;&#1583;&#1608;&#1602;%20&#1662;&#1688;&#1608;&#1607;&#1588;%20&#1608;%20&#1601;&#1606;&#1575;&#1608;&#1585;&#1740;" TargetMode="External"/><Relationship Id="rId3" Type="http://schemas.openxmlformats.org/officeDocument/2006/relationships/image" Target="../media/image9.jpeg"/><Relationship Id="rId7" Type="http://schemas.openxmlformats.org/officeDocument/2006/relationships/hyperlink" Target="&#1570;&#1740;&#1740;&#1606;%20&#1606;&#1575;&#1605;&#1607;%20&#1607;&#1575;/&#1570;&#1610;&#1610;&#1606;%20&#1606;&#1575;&#1605;&#1607;%20&#1662;&#1584;&#1610;&#1585;&#1588;%20&#1605;&#1585;&#1705;&#1586;%20&#1585;&#1588;&#1583;%20&#1583;&#1575;&#1606;&#1588;&#1711;&#1575;&#1607;%20&#1582;&#1608;&#1575;&#1585;&#1586;&#1605;&#1740;.docx" TargetMode="External"/><Relationship Id="rId12" Type="http://schemas.openxmlformats.org/officeDocument/2006/relationships/hyperlink" Target="&#1602;&#1585;&#1575;&#1585;&#1583;&#1575;&#1583;&#1588;&#1585;&#1705;&#1578;&#1607;&#1575;" TargetMode="External"/><Relationship Id="rId17" Type="http://schemas.openxmlformats.org/officeDocument/2006/relationships/slide" Target="slide34.xml"/><Relationship Id="rId2" Type="http://schemas.openxmlformats.org/officeDocument/2006/relationships/image" Target="../media/image3.jpeg"/><Relationship Id="rId16" Type="http://schemas.openxmlformats.org/officeDocument/2006/relationships/slide" Target="slide33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570;&#1740;&#1740;&#1606;%20&#1606;&#1575;&#1605;&#1607;%20&#1607;&#1575;" TargetMode="External"/><Relationship Id="rId11" Type="http://schemas.openxmlformats.org/officeDocument/2006/relationships/hyperlink" Target="&#1605;&#1581;&#1589;&#1608;&#1604;&#1575;&#1578;" TargetMode="External"/><Relationship Id="rId5" Type="http://schemas.openxmlformats.org/officeDocument/2006/relationships/hyperlink" Target="&#1575;&#1587;&#1575;&#1587;&#1606;&#1575;&#1605;&#1607;/statute.pdf" TargetMode="External"/><Relationship Id="rId15" Type="http://schemas.openxmlformats.org/officeDocument/2006/relationships/hyperlink" Target="http://ircreative.isti.ir/contents.php?cntid=54" TargetMode="External"/><Relationship Id="rId10" Type="http://schemas.openxmlformats.org/officeDocument/2006/relationships/hyperlink" Target="&#1588;&#1585;&#1705;&#1578;&#1607;-&#1607;&#1587;&#1578;&#1607;%20&#1607;&#1575;/&#1575;&#1587;&#1575;&#1605;&#1740;%20&#1588;&#1585;&#1705;&#1578;%20&#1607;&#1575;.docx" TargetMode="External"/><Relationship Id="rId19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hyperlink" Target="&#1588;&#1585;&#1705;&#1578;&#1607;-&#1607;&#1587;&#1578;&#1607;%20&#1607;&#1575;/&#1575;&#1587;&#1575;&#1605;&#1740;%20&#1607;&#1587;&#1578;&#1607;%20&#1607;&#1575;.docx" TargetMode="External"/><Relationship Id="rId1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9.pn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50.jpeg"/><Relationship Id="rId9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664" y="1841523"/>
            <a:ext cx="10556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cs typeface="B Titr" panose="00000700000000000000" pitchFamily="2" charset="-78"/>
              </a:rPr>
              <a:t>مرکز نوآوری واحد های فناور</a:t>
            </a:r>
          </a:p>
          <a:p>
            <a:pPr algn="ctr" rtl="1"/>
            <a:r>
              <a:rPr lang="fa-IR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cs typeface="B Titr" panose="00000700000000000000" pitchFamily="2" charset="-78"/>
              </a:rPr>
              <a:t> دانشگاه خوارزمی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5055"/>
            <a:ext cx="12176761" cy="6866593"/>
            <a:chOff x="-1" y="5055"/>
            <a:chExt cx="12176761" cy="6866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90"/>
            <a:stretch/>
          </p:blipFill>
          <p:spPr>
            <a:xfrm>
              <a:off x="10495128" y="5055"/>
              <a:ext cx="1681632" cy="68665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338"/>
              <a:ext cx="1092649" cy="823965"/>
            </a:xfrm>
            <a:prstGeom prst="rect">
              <a:avLst/>
            </a:prstGeom>
          </p:spPr>
        </p:pic>
        <p:sp>
          <p:nvSpPr>
            <p:cNvPr id="2" name="Right Triangle 1"/>
            <p:cNvSpPr/>
            <p:nvPr/>
          </p:nvSpPr>
          <p:spPr>
            <a:xfrm>
              <a:off x="0" y="4708478"/>
              <a:ext cx="8952931" cy="216317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-1" y="3796446"/>
              <a:ext cx="5349923" cy="3075202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1" y="1433015"/>
              <a:ext cx="2224584" cy="5438633"/>
            </a:xfrm>
            <a:prstGeom prst="rt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07" y="747819"/>
            <a:ext cx="1046348" cy="10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13019" y="367135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اعضای شورای راهبردی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AED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Yekan" panose="00000400000000000000" pitchFamily="2" charset="-78"/>
              </a:rPr>
              <a:t>معرفی اعضای تیم</a:t>
            </a:r>
            <a:endParaRPr lang="en-US" dirty="0">
              <a:cs typeface="B Yekan" panose="00000400000000000000" pitchFamily="2" charset="-7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0477" y="191720"/>
            <a:ext cx="757804" cy="2544224"/>
            <a:chOff x="90477" y="191720"/>
            <a:chExt cx="757804" cy="254422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7" y="191720"/>
              <a:ext cx="720624" cy="70652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5" t="6053" r="20249" b="8299"/>
            <a:stretch/>
          </p:blipFill>
          <p:spPr>
            <a:xfrm>
              <a:off x="198323" y="1030308"/>
              <a:ext cx="518486" cy="74339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8" r="17799" b="12737"/>
            <a:stretch/>
          </p:blipFill>
          <p:spPr>
            <a:xfrm>
              <a:off x="90477" y="1986985"/>
              <a:ext cx="757804" cy="748959"/>
            </a:xfrm>
            <a:prstGeom prst="rect">
              <a:avLst/>
            </a:prstGeom>
          </p:spPr>
        </p:pic>
      </p:grpSp>
      <p:graphicFrame>
        <p:nvGraphicFramePr>
          <p:cNvPr id="56" name="Diagram 55"/>
          <p:cNvGraphicFramePr/>
          <p:nvPr>
            <p:extLst/>
          </p:nvPr>
        </p:nvGraphicFramePr>
        <p:xfrm>
          <a:off x="5310180" y="1197459"/>
          <a:ext cx="7365522" cy="525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848280" y="4275216"/>
            <a:ext cx="342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ناظرین فنی پروژه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3956" y="4806329"/>
            <a:ext cx="3867992" cy="1607012"/>
            <a:chOff x="1337740" y="1261567"/>
            <a:chExt cx="3867992" cy="1607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Rectangle 62"/>
            <p:cNvSpPr/>
            <p:nvPr/>
          </p:nvSpPr>
          <p:spPr>
            <a:xfrm>
              <a:off x="2676024" y="1261567"/>
              <a:ext cx="1191424" cy="685454"/>
            </a:xfrm>
            <a:prstGeom prst="rect">
              <a:avLst/>
            </a:prstGeom>
            <a:solidFill>
              <a:srgbClr val="2C3E66"/>
            </a:solidFill>
            <a:ln w="12700" cap="flat" cmpd="sng" algn="ctr">
              <a:solidFill>
                <a:srgbClr val="05358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Roya" panose="00000400000000000000" pitchFamily="2" charset="-78"/>
                </a:rPr>
                <a:t>ناظرین فنی پروژه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Nazanin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9271" y="2180794"/>
              <a:ext cx="1244929" cy="687785"/>
            </a:xfrm>
            <a:prstGeom prst="rect">
              <a:avLst/>
            </a:prstGeom>
            <a:solidFill>
              <a:srgbClr val="AEDDCB"/>
            </a:solidFill>
            <a:ln w="12700" cap="flat" cmpd="sng" algn="ctr">
              <a:solidFill>
                <a:srgbClr val="AEDDCB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Roya" panose="00000400000000000000" pitchFamily="2" charset="-78"/>
                </a:rPr>
                <a:t>جابر جانی پور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Nazanin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14537" y="2178420"/>
              <a:ext cx="1191195" cy="685271"/>
            </a:xfrm>
            <a:prstGeom prst="rect">
              <a:avLst/>
            </a:prstGeom>
            <a:solidFill>
              <a:srgbClr val="AEDDCB"/>
            </a:solidFill>
            <a:ln w="12700" cap="flat" cmpd="sng" algn="ctr">
              <a:solidFill>
                <a:srgbClr val="AEDDCB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Roya" panose="00000400000000000000" pitchFamily="2" charset="-78"/>
                </a:rPr>
                <a:t>بهمن الله ویرنلو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37740" y="2180794"/>
              <a:ext cx="1191195" cy="685271"/>
            </a:xfrm>
            <a:prstGeom prst="rect">
              <a:avLst/>
            </a:prstGeom>
            <a:solidFill>
              <a:srgbClr val="AEDDCB"/>
            </a:solidFill>
            <a:ln w="12700" cap="flat" cmpd="sng" algn="ctr">
              <a:solidFill>
                <a:srgbClr val="AEDDCB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Roya" panose="00000400000000000000" pitchFamily="2" charset="-78"/>
                </a:rPr>
                <a:t>مهندس علی پور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  <p:cxnSp>
          <p:nvCxnSpPr>
            <p:cNvPr id="81" name="Straight Connector 80"/>
            <p:cNvCxnSpPr>
              <a:stCxn id="66" idx="0"/>
            </p:cNvCxnSpPr>
            <p:nvPr/>
          </p:nvCxnSpPr>
          <p:spPr>
            <a:xfrm flipH="1" flipV="1">
              <a:off x="1929205" y="1604294"/>
              <a:ext cx="4133" cy="576500"/>
            </a:xfrm>
            <a:prstGeom prst="line">
              <a:avLst/>
            </a:prstGeom>
            <a:ln>
              <a:solidFill>
                <a:srgbClr val="2C3E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63" idx="1"/>
            </p:cNvCxnSpPr>
            <p:nvPr/>
          </p:nvCxnSpPr>
          <p:spPr>
            <a:xfrm>
              <a:off x="1929205" y="1604294"/>
              <a:ext cx="746819" cy="0"/>
            </a:xfrm>
            <a:prstGeom prst="line">
              <a:avLst/>
            </a:prstGeom>
            <a:ln>
              <a:solidFill>
                <a:srgbClr val="2C3E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4570633" y="1604294"/>
              <a:ext cx="4133" cy="576500"/>
            </a:xfrm>
            <a:prstGeom prst="line">
              <a:avLst/>
            </a:prstGeom>
            <a:ln>
              <a:solidFill>
                <a:srgbClr val="2C3E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874500" y="1604294"/>
              <a:ext cx="696133" cy="0"/>
            </a:xfrm>
            <a:prstGeom prst="line">
              <a:avLst/>
            </a:prstGeom>
            <a:ln>
              <a:solidFill>
                <a:srgbClr val="2C3E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63" idx="2"/>
              <a:endCxn id="64" idx="0"/>
            </p:cNvCxnSpPr>
            <p:nvPr/>
          </p:nvCxnSpPr>
          <p:spPr>
            <a:xfrm>
              <a:off x="3271736" y="1947021"/>
              <a:ext cx="0" cy="233773"/>
            </a:xfrm>
            <a:prstGeom prst="line">
              <a:avLst/>
            </a:prstGeom>
            <a:ln>
              <a:solidFill>
                <a:srgbClr val="2C3E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281035" y="807220"/>
            <a:ext cx="4762667" cy="3202654"/>
            <a:chOff x="1365419" y="3428339"/>
            <a:chExt cx="4762667" cy="32026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09" name="Straight Connector 108"/>
            <p:cNvCxnSpPr/>
            <p:nvPr/>
          </p:nvCxnSpPr>
          <p:spPr>
            <a:xfrm flipV="1">
              <a:off x="4714583" y="3886045"/>
              <a:ext cx="0" cy="2171790"/>
            </a:xfrm>
            <a:prstGeom prst="line">
              <a:avLst/>
            </a:prstGeom>
            <a:noFill/>
            <a:ln w="12700" cap="flat" cmpd="sng" algn="ctr">
              <a:solidFill>
                <a:srgbClr val="05358A"/>
              </a:solidFill>
              <a:prstDash val="solid"/>
              <a:miter lim="800000"/>
            </a:ln>
            <a:effectLst/>
          </p:spPr>
        </p:cxnSp>
        <p:grpSp>
          <p:nvGrpSpPr>
            <p:cNvPr id="123" name="Group 122"/>
            <p:cNvGrpSpPr/>
            <p:nvPr/>
          </p:nvGrpSpPr>
          <p:grpSpPr>
            <a:xfrm>
              <a:off x="1365419" y="3428339"/>
              <a:ext cx="4762667" cy="3202654"/>
              <a:chOff x="1365419" y="3428339"/>
              <a:chExt cx="4762667" cy="3202654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1936686" y="3886045"/>
                <a:ext cx="2777897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1936686" y="3886045"/>
                <a:ext cx="2520" cy="1329252"/>
              </a:xfrm>
              <a:prstGeom prst="line">
                <a:avLst/>
              </a:prstGeom>
              <a:noFill/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3335548" y="3881139"/>
                <a:ext cx="6680" cy="1301478"/>
              </a:xfrm>
              <a:prstGeom prst="line">
                <a:avLst/>
              </a:prstGeom>
              <a:noFill/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</p:cxnSp>
          <p:sp>
            <p:nvSpPr>
              <p:cNvPr id="98" name="Rectangle 97"/>
              <p:cNvSpPr/>
              <p:nvPr/>
            </p:nvSpPr>
            <p:spPr>
              <a:xfrm>
                <a:off x="4135023" y="4383813"/>
                <a:ext cx="1191424" cy="685454"/>
              </a:xfrm>
              <a:prstGeom prst="rect">
                <a:avLst/>
              </a:prstGeom>
              <a:solidFill>
                <a:srgbClr val="2C3E66"/>
              </a:solidFill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امور عمومی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1050" b="1" kern="0" dirty="0" smtClean="0">
                    <a:solidFill>
                      <a:srgbClr val="FFFFFF"/>
                    </a:solidFill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آقای محمدی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750221" y="4383813"/>
                <a:ext cx="1191424" cy="685454"/>
              </a:xfrm>
              <a:prstGeom prst="rect">
                <a:avLst/>
              </a:prstGeom>
              <a:solidFill>
                <a:srgbClr val="2C3E66"/>
              </a:solidFill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مدیر امور مالی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365419" y="4383813"/>
                <a:ext cx="1191424" cy="685454"/>
              </a:xfrm>
              <a:prstGeom prst="rect">
                <a:avLst/>
              </a:prstGeom>
              <a:solidFill>
                <a:srgbClr val="2C3E66"/>
              </a:solidFill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عامل مالی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135023" y="5187520"/>
                <a:ext cx="1191424" cy="685274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مجتبی علی اکبر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365419" y="5187521"/>
                <a:ext cx="1191424" cy="685272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علی اصل اکرمی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135023" y="5978434"/>
                <a:ext cx="1191424" cy="652559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فریبرز</a:t>
                </a:r>
                <a:r>
                  <a:rPr kumimoji="0" lang="fa-IR" sz="105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 نصیری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752855" y="5187523"/>
                <a:ext cx="1191195" cy="685272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منصور عسکری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211356" y="3428339"/>
                <a:ext cx="2149790" cy="685454"/>
              </a:xfrm>
              <a:prstGeom prst="rect">
                <a:avLst/>
              </a:prstGeom>
              <a:solidFill>
                <a:srgbClr val="2C3E66"/>
              </a:solidFill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معاون اداری-مالی</a:t>
                </a:r>
                <a:r>
                  <a:rPr kumimoji="0" lang="fa-IR" sz="105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 و پشتیبانی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1050" b="1" kern="0" baseline="0" dirty="0" smtClean="0">
                    <a:solidFill>
                      <a:srgbClr val="FFFFFF"/>
                    </a:solidFill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دکتر محمدحسین مجلس آرا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6121406" y="3551347"/>
                <a:ext cx="6680" cy="1301478"/>
              </a:xfrm>
              <a:prstGeom prst="line">
                <a:avLst/>
              </a:prstGeom>
              <a:noFill/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22" name="TextBox 121"/>
          <p:cNvSpPr txBox="1"/>
          <p:nvPr/>
        </p:nvSpPr>
        <p:spPr>
          <a:xfrm>
            <a:off x="-578856" y="225155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تیم مالی-پشتیبانی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66BE9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937" y="5644050"/>
            <a:ext cx="1814592" cy="1208547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1649128" y="244812"/>
            <a:ext cx="353154" cy="353155"/>
          </a:xfrm>
          <a:prstGeom prst="ellipse">
            <a:avLst/>
          </a:prstGeom>
          <a:solidFill>
            <a:srgbClr val="AEDDCB"/>
          </a:solidFill>
          <a:ln w="38100">
            <a:solidFill>
              <a:srgbClr val="2D3E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68620" y="228635"/>
            <a:ext cx="3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2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69397" y="917293"/>
            <a:ext cx="1191424" cy="685454"/>
          </a:xfrm>
          <a:prstGeom prst="rect">
            <a:avLst/>
          </a:prstGeom>
          <a:solidFill>
            <a:srgbClr val="2C3E66"/>
          </a:solidFill>
          <a:ln w="12700" cap="flat" cmpd="sng" algn="ctr">
            <a:solidFill>
              <a:srgbClr val="05358A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050" b="1" kern="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B Roya" panose="00000400000000000000" pitchFamily="2" charset="-78"/>
              </a:rPr>
              <a:t>حراست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050" b="1" kern="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B Roya" panose="00000400000000000000" pitchFamily="2" charset="-78"/>
              </a:rPr>
              <a:t>دکتر افتخاری</a:t>
            </a:r>
            <a:endParaRPr lang="en-US" sz="1050" b="1" kern="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B Roya" panose="000004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74070" y="1691240"/>
            <a:ext cx="1191424" cy="652559"/>
          </a:xfrm>
          <a:prstGeom prst="rect">
            <a:avLst/>
          </a:prstGeom>
          <a:solidFill>
            <a:srgbClr val="AEDDCB"/>
          </a:solidFill>
          <a:ln w="12700" cap="flat" cmpd="sng" algn="ctr">
            <a:solidFill>
              <a:srgbClr val="AEDDCB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Roya" panose="00000400000000000000" pitchFamily="2" charset="-78"/>
              </a:rPr>
              <a:t>آقای جمشیدی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14440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6573" r="-173" b="6888"/>
          <a:stretch/>
        </p:blipFill>
        <p:spPr>
          <a:xfrm>
            <a:off x="6424770" y="4108420"/>
            <a:ext cx="5612623" cy="2732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7922" y="206626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اعضای تیم اجرایی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58857" y="329867"/>
            <a:ext cx="9528611" cy="6274465"/>
            <a:chOff x="550392" y="571918"/>
            <a:chExt cx="9182500" cy="60465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/>
            <p:cNvGrpSpPr/>
            <p:nvPr/>
          </p:nvGrpSpPr>
          <p:grpSpPr>
            <a:xfrm>
              <a:off x="550392" y="571918"/>
              <a:ext cx="8608427" cy="6046555"/>
              <a:chOff x="0" y="-122224"/>
              <a:chExt cx="7533376" cy="529154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934" y="-122224"/>
                <a:ext cx="7516442" cy="5041759"/>
                <a:chOff x="0" y="-371324"/>
                <a:chExt cx="10161072" cy="6817556"/>
              </a:xfrm>
            </p:grpSpPr>
            <p:cxnSp>
              <p:nvCxnSpPr>
                <p:cNvPr id="23" name="Straight Connector 22"/>
                <p:cNvCxnSpPr>
                  <a:endCxn id="46" idx="0"/>
                </p:cNvCxnSpPr>
                <p:nvPr/>
              </p:nvCxnSpPr>
              <p:spPr>
                <a:xfrm flipH="1">
                  <a:off x="5402617" y="1623618"/>
                  <a:ext cx="8349" cy="208790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8572873" y="1657492"/>
                  <a:ext cx="0" cy="160043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415380" y="525525"/>
                  <a:ext cx="0" cy="56642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836634" y="358804"/>
                  <a:ext cx="0" cy="73314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79144" y="358803"/>
                  <a:ext cx="3629820" cy="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2C3E66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5567779" y="358803"/>
                  <a:ext cx="4593293" cy="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257888" y="358805"/>
                  <a:ext cx="0" cy="73314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679142" y="358805"/>
                  <a:ext cx="0" cy="73314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/>
                <p:cNvCxnSpPr>
                  <a:stCxn id="21" idx="0"/>
                </p:cNvCxnSpPr>
                <p:nvPr/>
              </p:nvCxnSpPr>
              <p:spPr>
                <a:xfrm flipH="1" flipV="1">
                  <a:off x="6994126" y="358805"/>
                  <a:ext cx="2874" cy="151586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8572872" y="358805"/>
                  <a:ext cx="0" cy="73314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/>
                <p:cNvCxnSpPr>
                  <a:stCxn id="43" idx="2"/>
                </p:cNvCxnSpPr>
                <p:nvPr/>
              </p:nvCxnSpPr>
              <p:spPr>
                <a:xfrm>
                  <a:off x="679143" y="1739812"/>
                  <a:ext cx="0" cy="136610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57888" y="1740023"/>
                  <a:ext cx="0" cy="16201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836633" y="1740023"/>
                  <a:ext cx="0" cy="470620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994126" y="1740023"/>
                  <a:ext cx="0" cy="56817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5358A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0" y="-371324"/>
                  <a:ext cx="9252014" cy="4774644"/>
                  <a:chOff x="0" y="-371324"/>
                  <a:chExt cx="9252014" cy="4774644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7893730" y="958127"/>
                    <a:ext cx="1358284" cy="781684"/>
                  </a:xfrm>
                  <a:prstGeom prst="rect">
                    <a:avLst/>
                  </a:prstGeom>
                  <a:solidFill>
                    <a:srgbClr val="2C3E66"/>
                  </a:solidFill>
                  <a:ln w="12700" cap="flat" cmpd="sng" algn="ctr">
                    <a:solidFill>
                      <a:srgbClr val="05358A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سرپرست </a:t>
                    </a:r>
                    <a:r>
                      <a:rPr kumimoji="0" lang="fa-IR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کارگاه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fa-IR" sz="1050" b="1" kern="0" dirty="0" smtClean="0">
                        <a:solidFill>
                          <a:srgbClr val="FFFFFF"/>
                        </a:solidFill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کرج</a:t>
                    </a:r>
                    <a:endPara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6314984" y="958127"/>
                    <a:ext cx="1358284" cy="781684"/>
                  </a:xfrm>
                  <a:prstGeom prst="rect">
                    <a:avLst/>
                  </a:prstGeom>
                  <a:solidFill>
                    <a:srgbClr val="2C3E66"/>
                  </a:solidFill>
                  <a:ln w="12700" cap="flat" cmpd="sng" algn="ctr">
                    <a:solidFill>
                      <a:srgbClr val="05358A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مس</a:t>
                    </a:r>
                    <a:r>
                      <a:rPr lang="fa-IR" sz="1050" b="1" kern="0" dirty="0">
                        <a:solidFill>
                          <a:srgbClr val="FFFFFF"/>
                        </a:solidFill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ئ</a:t>
                    </a:r>
                    <a:r>
                      <a:rPr kumimoji="0" lang="fa-IR" sz="10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ول </a:t>
                    </a:r>
                    <a:r>
                      <a:rPr kumimoji="0" lang="fa-IR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کنترل پروژه</a:t>
                    </a:r>
                    <a:endPara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4736239" y="958127"/>
                    <a:ext cx="1358284" cy="781684"/>
                  </a:xfrm>
                  <a:prstGeom prst="rect">
                    <a:avLst/>
                  </a:prstGeom>
                  <a:solidFill>
                    <a:srgbClr val="2C3E66"/>
                  </a:solidFill>
                  <a:ln w="12700" cap="flat" cmpd="sng" algn="ctr">
                    <a:solidFill>
                      <a:srgbClr val="05358A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تیم طراحی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3157491" y="958127"/>
                    <a:ext cx="1358284" cy="781684"/>
                  </a:xfrm>
                  <a:prstGeom prst="rect">
                    <a:avLst/>
                  </a:prstGeom>
                  <a:solidFill>
                    <a:srgbClr val="2C3E66"/>
                  </a:solidFill>
                  <a:ln w="12700" cap="flat" cmpd="sng" algn="ctr">
                    <a:solidFill>
                      <a:srgbClr val="05358A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سرپرست تیم مستندسازی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1578746" y="958127"/>
                    <a:ext cx="1358284" cy="781684"/>
                  </a:xfrm>
                  <a:prstGeom prst="rect">
                    <a:avLst/>
                  </a:prstGeom>
                  <a:solidFill>
                    <a:srgbClr val="2C3E66"/>
                  </a:solidFill>
                  <a:ln w="12700" cap="flat" cmpd="sng" algn="ctr">
                    <a:solidFill>
                      <a:srgbClr val="05358A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مدیر پشتیبانی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0" y="958127"/>
                    <a:ext cx="1358284" cy="781684"/>
                  </a:xfrm>
                  <a:prstGeom prst="rect">
                    <a:avLst/>
                  </a:prstGeom>
                  <a:solidFill>
                    <a:srgbClr val="2C3E66"/>
                  </a:solidFill>
                  <a:ln w="12700" cap="flat" cmpd="sng" algn="ctr">
                    <a:solidFill>
                      <a:srgbClr val="05358A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هماهنگ کننده اداری</a:t>
                    </a:r>
                    <a:endPara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7893730" y="1874665"/>
                    <a:ext cx="1358284" cy="781478"/>
                  </a:xfrm>
                  <a:prstGeom prst="rect">
                    <a:avLst/>
                  </a:prstGeom>
                  <a:solidFill>
                    <a:srgbClr val="AEDDCB"/>
                  </a:solidFill>
                  <a:ln w="12700" cap="flat" cmpd="sng" algn="ctr">
                    <a:solidFill>
                      <a:srgbClr val="AEDDCB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مهندس علی آذین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4736239" y="1874666"/>
                    <a:ext cx="1358284" cy="781476"/>
                  </a:xfrm>
                  <a:prstGeom prst="rect">
                    <a:avLst/>
                  </a:prstGeom>
                  <a:solidFill>
                    <a:srgbClr val="AEDDCB"/>
                  </a:solidFill>
                  <a:ln w="12700" cap="flat" cmpd="sng" algn="ctr">
                    <a:solidFill>
                      <a:srgbClr val="AEDDCB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مهندس علیرضا میرطاهری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4723474" y="3711519"/>
                    <a:ext cx="1358284" cy="691801"/>
                  </a:xfrm>
                  <a:prstGeom prst="rect">
                    <a:avLst/>
                  </a:prstGeom>
                  <a:solidFill>
                    <a:srgbClr val="AEDDCB"/>
                  </a:solidFill>
                  <a:ln w="12700" cap="flat" cmpd="sng" algn="ctr">
                    <a:solidFill>
                      <a:srgbClr val="AEDDCB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مهندس یاسمن معمارزاده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1487828" y="1871801"/>
                    <a:ext cx="1522259" cy="784342"/>
                  </a:xfrm>
                  <a:prstGeom prst="rect">
                    <a:avLst/>
                  </a:prstGeom>
                  <a:solidFill>
                    <a:srgbClr val="AEDDCB"/>
                  </a:solidFill>
                  <a:ln w="12700" cap="flat" cmpd="sng" algn="ctr">
                    <a:solidFill>
                      <a:srgbClr val="AEDDCB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مهندس محمد یوسفی مهماندوست علیا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4107313" y="-371324"/>
                    <a:ext cx="2503144" cy="902973"/>
                  </a:xfrm>
                  <a:prstGeom prst="rect">
                    <a:avLst/>
                  </a:prstGeom>
                  <a:solidFill>
                    <a:srgbClr val="2C3E66"/>
                  </a:solidFill>
                  <a:ln w="12700" cap="flat" cmpd="sng" algn="ctr">
                    <a:solidFill>
                      <a:srgbClr val="05358A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مدیر پروژه و سرپرست تیم طراحی:</a:t>
                    </a:r>
                    <a:endPara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دکتر سیدحسین حسینی لواسانی</a:t>
                    </a:r>
                    <a:endPara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7893730" y="2835488"/>
                    <a:ext cx="1358284" cy="744170"/>
                  </a:xfrm>
                  <a:prstGeom prst="rect">
                    <a:avLst/>
                  </a:prstGeom>
                  <a:solidFill>
                    <a:srgbClr val="AEDDCB"/>
                  </a:solidFill>
                  <a:ln w="12700" cap="flat" cmpd="sng" algn="ctr">
                    <a:solidFill>
                      <a:srgbClr val="AEDDCB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a-IR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B Roya" panose="00000400000000000000" pitchFamily="2" charset="-78"/>
                      </a:rPr>
                      <a:t>مهندس حمیدرضا کمال زارع</a:t>
                    </a:r>
                    <a:endParaRPr kumimoji="0" lang="en-US" sz="105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B Nazanin"/>
                    </a:endParaRPr>
                  </a:p>
                </p:txBody>
              </p:sp>
            </p:grpSp>
          </p:grpSp>
          <p:sp>
            <p:nvSpPr>
              <p:cNvPr id="9" name="Rectangle 8"/>
              <p:cNvSpPr/>
              <p:nvPr/>
            </p:nvSpPr>
            <p:spPr>
              <a:xfrm>
                <a:off x="0" y="2254463"/>
                <a:ext cx="1004570" cy="518160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محمد کمالپور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13667" y="2237413"/>
                <a:ext cx="1004570" cy="562218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مهندس صمصام اقبال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45267" y="1538745"/>
                <a:ext cx="1004570" cy="577921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دکتر زهراالسادات اردستانی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53734" y="2228601"/>
                <a:ext cx="1004570" cy="571030"/>
              </a:xfrm>
              <a:prstGeom prst="rect">
                <a:avLst/>
              </a:prstGeom>
              <a:solidFill>
                <a:srgbClr val="2C3E66"/>
              </a:solidFill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اعضای تیم</a:t>
                </a: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45267" y="2929467"/>
                <a:ext cx="1004769" cy="479282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هلیا احمدی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45267" y="3505200"/>
                <a:ext cx="1004570" cy="478790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مهران شجاعی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45267" y="4080934"/>
                <a:ext cx="1004570" cy="525780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سید محمدحسین طاهرطاهری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45267" y="4690534"/>
                <a:ext cx="1004570" cy="478790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زهرا معصومی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690534" y="1538745"/>
                <a:ext cx="1004570" cy="577922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مهندس میثم ساسانی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0" y="1538745"/>
                <a:ext cx="1004570" cy="577921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B Roya" panose="00000400000000000000" pitchFamily="2" charset="-78"/>
                  </a:rPr>
                  <a:t>مجید مزجی</a:t>
                </a:r>
                <a:endPara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584745" y="1188908"/>
              <a:ext cx="1148147" cy="2721758"/>
              <a:chOff x="8584745" y="1188908"/>
              <a:chExt cx="1148147" cy="2721758"/>
            </a:xfrm>
          </p:grpSpPr>
          <p:cxnSp>
            <p:nvCxnSpPr>
              <p:cNvPr id="58" name="Straight Connector 57"/>
              <p:cNvCxnSpPr>
                <a:stCxn id="61" idx="0"/>
              </p:cNvCxnSpPr>
              <p:nvPr/>
            </p:nvCxnSpPr>
            <p:spPr>
              <a:xfrm flipV="1">
                <a:off x="9158819" y="1188908"/>
                <a:ext cx="0" cy="2092903"/>
              </a:xfrm>
              <a:prstGeom prst="line">
                <a:avLst/>
              </a:prstGeom>
              <a:noFill/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</p:cxnSp>
          <p:sp>
            <p:nvSpPr>
              <p:cNvPr id="59" name="Rectangle 58"/>
              <p:cNvSpPr/>
              <p:nvPr/>
            </p:nvSpPr>
            <p:spPr>
              <a:xfrm>
                <a:off x="8584745" y="1695361"/>
                <a:ext cx="1148147" cy="660556"/>
              </a:xfrm>
              <a:prstGeom prst="rect">
                <a:avLst/>
              </a:prstGeom>
              <a:solidFill>
                <a:srgbClr val="2C3E66"/>
              </a:solidFill>
              <a:ln w="12700" cap="flat" cmpd="sng" algn="ctr">
                <a:solidFill>
                  <a:srgbClr val="05358A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سرپرست </a:t>
                </a:r>
                <a:r>
                  <a:rPr kumimoji="0" lang="fa-I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کارگاه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1200" b="1" kern="0" noProof="0" dirty="0" smtClean="0">
                    <a:solidFill>
                      <a:srgbClr val="FFFFFF"/>
                    </a:solidFill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تهران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584745" y="2469875"/>
                <a:ext cx="1148147" cy="660382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مهندس محمدعلی منتظری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584745" y="3281811"/>
                <a:ext cx="1148147" cy="628855"/>
              </a:xfrm>
              <a:prstGeom prst="rect">
                <a:avLst/>
              </a:prstGeom>
              <a:solidFill>
                <a:srgbClr val="AEDDCB"/>
              </a:solidFill>
              <a:ln w="12700" cap="flat" cmpd="sng" algn="ctr">
                <a:solidFill>
                  <a:srgbClr val="AEDDCB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مهندس محمدیوسفی مهماندوست</a:t>
                </a:r>
                <a:r>
                  <a:rPr kumimoji="0" lang="fa-IR" sz="105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B Roya" panose="00000400000000000000" pitchFamily="2" charset="-78"/>
                  </a:rPr>
                  <a:t> علیا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B Nazanin"/>
                </a:endParaRPr>
              </a:p>
            </p:txBody>
          </p:sp>
        </p:grpSp>
      </p:grpSp>
      <p:sp>
        <p:nvSpPr>
          <p:cNvPr id="67" name="Rectangle 66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AED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90477" y="191720"/>
            <a:ext cx="757804" cy="2544224"/>
            <a:chOff x="90477" y="191720"/>
            <a:chExt cx="757804" cy="254422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7" y="191720"/>
              <a:ext cx="720624" cy="70652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5" t="6053" r="20249" b="8299"/>
            <a:stretch/>
          </p:blipFill>
          <p:spPr>
            <a:xfrm>
              <a:off x="198323" y="1030308"/>
              <a:ext cx="518486" cy="74339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8" r="17799" b="12737"/>
            <a:stretch/>
          </p:blipFill>
          <p:spPr>
            <a:xfrm>
              <a:off x="90477" y="1986985"/>
              <a:ext cx="757804" cy="748959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Yekan" panose="00000400000000000000" pitchFamily="2" charset="-78"/>
              </a:rPr>
              <a:t>معرفی اعضای تیم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649128" y="244812"/>
            <a:ext cx="353154" cy="353155"/>
          </a:xfrm>
          <a:prstGeom prst="ellipse">
            <a:avLst/>
          </a:prstGeom>
          <a:solidFill>
            <a:srgbClr val="AEDDCB"/>
          </a:solidFill>
          <a:ln w="38100">
            <a:solidFill>
              <a:srgbClr val="2D3E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1668620" y="228635"/>
            <a:ext cx="3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Yekan" panose="00000400000000000000" pitchFamily="2" charset="-78"/>
              </a:rPr>
              <a:t>3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25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944" y="2689633"/>
            <a:ext cx="10556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Yekan" panose="00000400000000000000" pitchFamily="2" charset="-78"/>
              </a:rPr>
              <a:t>طبقه 2 و 3 کتابخانه مرکزی</a:t>
            </a:r>
          </a:p>
        </p:txBody>
      </p:sp>
    </p:spTree>
    <p:extLst>
      <p:ext uri="{BB962C8B-B14F-4D97-AF65-F5344CB8AC3E}">
        <p14:creationId xmlns:p14="http://schemas.microsoft.com/office/powerpoint/2010/main" val="27828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Yekan" panose="00000400000000000000" pitchFamily="2" charset="-78"/>
              </a:rPr>
              <a:t>طبقه 2 و 3 کتابخانه مرکزی</a:t>
            </a:r>
            <a:br>
              <a:rPr lang="fa-IR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Yeka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solidFill>
                  <a:srgbClr val="2C3E66"/>
                </a:solidFill>
                <a:cs typeface="B Yekan" panose="00000400000000000000" pitchFamily="2" charset="-78"/>
              </a:rPr>
              <a:t>طبق توافق انجام شده و موافق هیات رئیسه طبقه سوم کتابخانه مرکزی نیز در پروژه در نظر گرفته شود</a:t>
            </a:r>
            <a:r>
              <a:rPr lang="fa-IR" sz="3600" dirty="0" smtClean="0">
                <a:solidFill>
                  <a:srgbClr val="2C3E66"/>
                </a:solidFill>
                <a:cs typeface="B Yekan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fa-IR" sz="3600" dirty="0">
              <a:solidFill>
                <a:srgbClr val="2C3E66"/>
              </a:solidFill>
              <a:cs typeface="B Yekan" panose="00000400000000000000" pitchFamily="2" charset="-78"/>
            </a:endParaRPr>
          </a:p>
          <a:p>
            <a:pPr algn="r" rtl="1"/>
            <a:r>
              <a:rPr lang="fa-IR" sz="3600" dirty="0">
                <a:solidFill>
                  <a:srgbClr val="2C3E66"/>
                </a:solidFill>
                <a:cs typeface="B Yekan" panose="00000400000000000000" pitchFamily="2" charset="-78"/>
              </a:rPr>
              <a:t>درصورت صلاحدید در صورتجلسه هیات رئیسه اضافه شود.</a:t>
            </a:r>
          </a:p>
        </p:txBody>
      </p:sp>
    </p:spTree>
    <p:extLst>
      <p:ext uri="{BB962C8B-B14F-4D97-AF65-F5344CB8AC3E}">
        <p14:creationId xmlns:p14="http://schemas.microsoft.com/office/powerpoint/2010/main" val="32231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8530" y="463710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معرفی پروژه طبقه 2 و 3 کتابخانه مرکزی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88293" y="1030308"/>
          <a:ext cx="6041802" cy="5856198"/>
        </p:xfrm>
        <a:graphic>
          <a:graphicData uri="http://schemas.openxmlformats.org/drawingml/2006/table">
            <a:tbl>
              <a:tblPr firstRow="1" firstCol="1" bandRow="1"/>
              <a:tblGrid>
                <a:gridCol w="4543167">
                  <a:extLst>
                    <a:ext uri="{9D8B030D-6E8A-4147-A177-3AD203B41FA5}">
                      <a16:colId xmlns:a16="http://schemas.microsoft.com/office/drawing/2014/main" val="454527484"/>
                    </a:ext>
                  </a:extLst>
                </a:gridCol>
                <a:gridCol w="1498635">
                  <a:extLst>
                    <a:ext uri="{9D8B030D-6E8A-4147-A177-3AD203B41FA5}">
                      <a16:colId xmlns:a16="http://schemas.microsoft.com/office/drawing/2014/main" val="3114738920"/>
                    </a:ext>
                  </a:extLst>
                </a:gridCol>
              </a:tblGrid>
              <a:tr h="4721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دانشگاه خوارزمی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نام کارفرما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43449"/>
                  </a:ext>
                </a:extLst>
              </a:tr>
              <a:tr h="4721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معاونت علمی و فناوری ریاست جمهوری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حامی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01183"/>
                  </a:ext>
                </a:extLst>
              </a:tr>
              <a:tr h="47213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1398/11/12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زمان شروع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68457"/>
                  </a:ext>
                </a:extLst>
              </a:tr>
              <a:tr h="4721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800 مترمربع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مساحت کل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04245"/>
                  </a:ext>
                </a:extLst>
              </a:tr>
              <a:tr h="4721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پژوهشی-فناوری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کاربری ساختمان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51759"/>
                  </a:ext>
                </a:extLst>
              </a:tr>
              <a:tr h="4721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4 طبقه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تعداد طبقات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27386"/>
                  </a:ext>
                </a:extLst>
              </a:tr>
              <a:tr h="5046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10،000،000،000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برآورد شده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17989"/>
                  </a:ext>
                </a:extLst>
              </a:tr>
              <a:tr h="5046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2953،281،000</a:t>
                      </a:r>
                      <a:r>
                        <a:rPr lang="fa-IR" sz="1600" baseline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fa-IR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ریال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انجام</a:t>
                      </a:r>
                      <a:r>
                        <a:rPr lang="fa-IR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شده (مرحله اول)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57434"/>
                  </a:ext>
                </a:extLst>
              </a:tr>
              <a:tr h="5046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2690،281،000 ریال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مصالح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60424"/>
                  </a:ext>
                </a:extLst>
              </a:tr>
              <a:tr h="5046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263،000،000 ریال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خدمات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61369"/>
                  </a:ext>
                </a:extLst>
              </a:tr>
              <a:tr h="4851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rgbClr val="F0685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56%</a:t>
                      </a:r>
                      <a:r>
                        <a:rPr lang="en-US" sz="2400" dirty="0" smtClean="0">
                          <a:solidFill>
                            <a:srgbClr val="F0685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               </a:t>
                      </a:r>
                      <a:endParaRPr lang="en-US" sz="2400" dirty="0">
                        <a:solidFill>
                          <a:srgbClr val="F0685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درصد پیشرفت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47058"/>
                  </a:ext>
                </a:extLst>
              </a:tr>
              <a:tr h="48515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کرج، انتهای خیابان شهید بهشتی، حصارک، میدان دانشگاه، دانشگاه خوارزمی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آدرس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6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4408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9" y="3326277"/>
            <a:ext cx="4644521" cy="3249958"/>
          </a:xfrm>
          <a:prstGeom prst="rect">
            <a:avLst/>
          </a:prstGeom>
          <a:ln w="19050">
            <a:solidFill>
              <a:srgbClr val="2D3E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>
          <a:xfrm>
            <a:off x="1062727" y="1085822"/>
            <a:ext cx="4635803" cy="2080008"/>
          </a:xfrm>
          <a:prstGeom prst="rect">
            <a:avLst/>
          </a:prstGeom>
          <a:ln w="19050">
            <a:solidFill>
              <a:srgbClr val="2D3E5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90477" y="191720"/>
            <a:ext cx="757804" cy="2544224"/>
            <a:chOff x="90477" y="191720"/>
            <a:chExt cx="757804" cy="2544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7" y="191720"/>
              <a:ext cx="720624" cy="7065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5" t="6053" r="20249" b="8299"/>
            <a:stretch/>
          </p:blipFill>
          <p:spPr>
            <a:xfrm>
              <a:off x="198323" y="1030308"/>
              <a:ext cx="518486" cy="74339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8" r="17799" b="12737"/>
            <a:stretch/>
          </p:blipFill>
          <p:spPr>
            <a:xfrm>
              <a:off x="90477" y="1986985"/>
              <a:ext cx="757804" cy="74895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F0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طبقه 2 و 3 کتابخانه مرکزی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2448" y="509876"/>
            <a:ext cx="36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5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8293" y="5924938"/>
            <a:ext cx="2366662" cy="435353"/>
          </a:xfrm>
          <a:prstGeom prst="rect">
            <a:avLst/>
          </a:prstGeom>
          <a:solidFill>
            <a:srgbClr val="F0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 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>
            <a:off x="11823934" y="4647251"/>
            <a:ext cx="224287" cy="569343"/>
          </a:xfrm>
          <a:prstGeom prst="curvedLeftArrow">
            <a:avLst/>
          </a:prstGeom>
          <a:noFill/>
          <a:ln>
            <a:solidFill>
              <a:srgbClr val="2C3E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>
            <a:off x="11807714" y="4769052"/>
            <a:ext cx="224287" cy="895083"/>
          </a:xfrm>
          <a:prstGeom prst="curvedLeftArrow">
            <a:avLst/>
          </a:prstGeom>
          <a:noFill/>
          <a:ln>
            <a:solidFill>
              <a:srgbClr val="2C3E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8530" y="463710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طرح پیشنهادی پروژه</a:t>
            </a:r>
            <a:r>
              <a:rPr lang="en-US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 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pic>
        <p:nvPicPr>
          <p:cNvPr id="18" name="Picture 17" descr="C:\Users\Taheri\Desktop\پروژه مرکز رشد\طرح پیشنهادی کتابخانه\WhatsApp Image 2020-03-04 at 9.45.36 AM (2).jpe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25" y="3965371"/>
            <a:ext cx="4454601" cy="266121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560" y="3965371"/>
            <a:ext cx="4806139" cy="266121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20" name="Picture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559" y="1218465"/>
            <a:ext cx="4806139" cy="2507866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F0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طبقه 2 و 3 کتابخانه مرکزی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2" name="Picture 21" descr="C:\Users\Taheri\Desktop\پروژه مرکز رشد\طرح پیشنهادی کتابخانه\WhatsApp Image 2020-03-04 at 9.45.36 AM (1)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25" y="1218465"/>
            <a:ext cx="4454601" cy="2507866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0712448" y="509876"/>
            <a:ext cx="36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6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1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F0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طبقه 2 و 3 کتابخانه مرکزی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9159" y="463710"/>
            <a:ext cx="544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لیست جریانات مالی، فعالیت‌ها و برنامه زمانی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31" y="949011"/>
            <a:ext cx="9543347" cy="5895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2448" y="509876"/>
            <a:ext cx="36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7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F0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طبقه 2 و 3 کتابخانه مرکزی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9159" y="463710"/>
            <a:ext cx="544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روند اجرا و کنترل پروژه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2448" y="509876"/>
            <a:ext cx="36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8</a:t>
            </a:r>
            <a:endParaRPr lang="en-US" dirty="0">
              <a:cs typeface="B Yekan" panose="00000400000000000000" pitchFamily="2" charset="-78"/>
            </a:endParaRPr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734023" y="488881"/>
          <a:ext cx="4796194" cy="605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4" name="Picture 23" descr="C:\Users\Taheri\Desktop\کتابخانه مرکزی\20200213_112134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1916" b="7527"/>
          <a:stretch/>
        </p:blipFill>
        <p:spPr bwMode="auto">
          <a:xfrm>
            <a:off x="4880548" y="1564617"/>
            <a:ext cx="3303036" cy="2382604"/>
          </a:xfrm>
          <a:prstGeom prst="rect">
            <a:avLst/>
          </a:prstGeom>
          <a:noFill/>
          <a:ln w="19050">
            <a:solidFill>
              <a:srgbClr val="2C3E6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548" y="4090480"/>
            <a:ext cx="3303036" cy="2395464"/>
          </a:xfrm>
          <a:prstGeom prst="rect">
            <a:avLst/>
          </a:prstGeom>
          <a:noFill/>
          <a:ln w="19050" cap="flat" cmpd="sng" algn="ctr">
            <a:solidFill>
              <a:srgbClr val="2C3E66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21100" y="1040001"/>
            <a:ext cx="313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2C3E66"/>
                </a:solidFill>
                <a:cs typeface="B Yekan" panose="00000400000000000000" pitchFamily="2" charset="-78"/>
              </a:rPr>
              <a:t>قبل از تغییرات</a:t>
            </a:r>
            <a:endParaRPr lang="en-US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284" y="1008515"/>
            <a:ext cx="311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2C3E66"/>
                </a:solidFill>
                <a:cs typeface="B Yekan" panose="00000400000000000000" pitchFamily="2" charset="-78"/>
              </a:rPr>
              <a:t>بعد از تغییرات</a:t>
            </a:r>
            <a:endParaRPr lang="en-US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19" y="4080467"/>
            <a:ext cx="3218276" cy="2405478"/>
          </a:xfrm>
          <a:prstGeom prst="rect">
            <a:avLst/>
          </a:prstGeom>
          <a:ln>
            <a:solidFill>
              <a:srgbClr val="2C3E6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19" y="1564617"/>
            <a:ext cx="3218276" cy="2413707"/>
          </a:xfrm>
          <a:prstGeom prst="rect">
            <a:avLst/>
          </a:prstGeom>
          <a:ln>
            <a:solidFill>
              <a:srgbClr val="2C3E66"/>
            </a:solidFill>
          </a:ln>
        </p:spPr>
      </p:pic>
      <p:sp>
        <p:nvSpPr>
          <p:cNvPr id="20" name="TextBox 19"/>
          <p:cNvSpPr txBox="1"/>
          <p:nvPr/>
        </p:nvSpPr>
        <p:spPr>
          <a:xfrm rot="5400000">
            <a:off x="11062657" y="2608102"/>
            <a:ext cx="148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سالن طبقه دوم</a:t>
            </a:r>
            <a:endParaRPr lang="en-US" sz="1600" dirty="0">
              <a:cs typeface="B Morvarid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11147775" y="5113929"/>
            <a:ext cx="132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تراس طبقه دوم</a:t>
            </a:r>
            <a:endParaRPr lang="en-US" sz="1600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5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944" y="2689633"/>
            <a:ext cx="10556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Yekan" panose="00000400000000000000" pitchFamily="2" charset="-78"/>
              </a:rPr>
              <a:t>ساختمان 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Yekan" panose="00000400000000000000" pitchFamily="2" charset="-78"/>
              </a:rPr>
              <a:t>G21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47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8530" y="463710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معرفی پروژه ساختمان </a:t>
            </a:r>
            <a:r>
              <a:rPr lang="en-US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G21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EEB50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51650" y="960593"/>
          <a:ext cx="6048778" cy="5824732"/>
        </p:xfrm>
        <a:graphic>
          <a:graphicData uri="http://schemas.openxmlformats.org/drawingml/2006/table">
            <a:tbl>
              <a:tblPr firstRow="1" firstCol="1" bandRow="1"/>
              <a:tblGrid>
                <a:gridCol w="4548413">
                  <a:extLst>
                    <a:ext uri="{9D8B030D-6E8A-4147-A177-3AD203B41FA5}">
                      <a16:colId xmlns:a16="http://schemas.microsoft.com/office/drawing/2014/main" val="454527484"/>
                    </a:ext>
                  </a:extLst>
                </a:gridCol>
                <a:gridCol w="1500365">
                  <a:extLst>
                    <a:ext uri="{9D8B030D-6E8A-4147-A177-3AD203B41FA5}">
                      <a16:colId xmlns:a16="http://schemas.microsoft.com/office/drawing/2014/main" val="3114738920"/>
                    </a:ext>
                  </a:extLst>
                </a:gridCol>
              </a:tblGrid>
              <a:tr h="4713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دانشگاه خوارزمی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نام کارفرما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43449"/>
                  </a:ext>
                </a:extLst>
              </a:tr>
              <a:tr h="4713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معاونت علمی و فناوری ریاست جمهوری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حامی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01183"/>
                  </a:ext>
                </a:extLst>
              </a:tr>
              <a:tr h="47134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1398/11/12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زمان شروع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68457"/>
                  </a:ext>
                </a:extLst>
              </a:tr>
              <a:tr h="4713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1600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مترمربع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مساحت کل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04245"/>
                  </a:ext>
                </a:extLst>
              </a:tr>
              <a:tr h="4713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پژوهشی-فناوری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کاربری ساختمان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51759"/>
                  </a:ext>
                </a:extLst>
              </a:tr>
              <a:tr h="4713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4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طبقه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تعداد طبقات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27386"/>
                  </a:ext>
                </a:extLst>
              </a:tr>
              <a:tr h="5038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15،000،000،000ریال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برآورد شده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17989"/>
                  </a:ext>
                </a:extLst>
              </a:tr>
              <a:tr h="5038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8،317،333،060 ریال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انجام</a:t>
                      </a:r>
                      <a:r>
                        <a:rPr lang="fa-IR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شده (مرحله اول)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041344"/>
                  </a:ext>
                </a:extLst>
              </a:tr>
              <a:tr h="5038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6،408،281،000 ریال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</a:t>
                      </a:r>
                      <a:r>
                        <a:rPr lang="fa-IR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مصالح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69789"/>
                  </a:ext>
                </a:extLst>
              </a:tr>
              <a:tr h="5038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1،908،520،000</a:t>
                      </a:r>
                      <a:r>
                        <a:rPr lang="fa-IR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ریال</a:t>
                      </a:r>
                      <a:endParaRPr lang="fa-IR" sz="14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خدمات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54445"/>
                  </a:ext>
                </a:extLst>
              </a:tr>
              <a:tr h="490614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43%                    </a:t>
                      </a:r>
                      <a:r>
                        <a:rPr lang="en-US" sz="24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            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درصد پیشرفت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47058"/>
                  </a:ext>
                </a:extLst>
              </a:tr>
              <a:tr h="49061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کرج، انتهای خیابان شهید بهشتی، حصارک، میدان دانشگاه، دانشگاه خوارزمی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آدرس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4408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91" y="3475574"/>
            <a:ext cx="2345839" cy="3127786"/>
          </a:xfrm>
          <a:prstGeom prst="rect">
            <a:avLst/>
          </a:prstGeom>
          <a:ln w="19050">
            <a:solidFill>
              <a:srgbClr val="2D3E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84" y="1110252"/>
            <a:ext cx="4466046" cy="2180445"/>
          </a:xfrm>
          <a:prstGeom prst="rect">
            <a:avLst/>
          </a:prstGeom>
          <a:ln w="19050">
            <a:solidFill>
              <a:srgbClr val="2D3E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5" y="4134897"/>
            <a:ext cx="2768870" cy="27231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ساختمان </a:t>
            </a:r>
            <a:r>
              <a:rPr lang="en-US" dirty="0" smtClean="0">
                <a:cs typeface="B Yekan" panose="00000400000000000000" pitchFamily="2" charset="-78"/>
              </a:rPr>
              <a:t>G21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6831" y="1521348"/>
            <a:ext cx="45719" cy="45719"/>
          </a:xfrm>
          <a:prstGeom prst="rect">
            <a:avLst/>
          </a:prstGeom>
          <a:solidFill>
            <a:srgbClr val="F2A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2197" y="1451874"/>
            <a:ext cx="2349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" dirty="0">
                <a:cs typeface="B Roya" panose="00000400000000000000" pitchFamily="2" charset="-78"/>
              </a:rPr>
              <a:t>1</a:t>
            </a:r>
            <a:endParaRPr lang="en-US" sz="600" dirty="0">
              <a:cs typeface="B Roya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25003" y="509876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10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5114" y="5819774"/>
            <a:ext cx="2120591" cy="457200"/>
          </a:xfrm>
          <a:prstGeom prst="rect">
            <a:avLst/>
          </a:prstGeom>
          <a:solidFill>
            <a:srgbClr val="F2A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Left Arrow 20"/>
          <p:cNvSpPr/>
          <p:nvPr/>
        </p:nvSpPr>
        <p:spPr>
          <a:xfrm>
            <a:off x="11793893" y="4599626"/>
            <a:ext cx="224287" cy="569343"/>
          </a:xfrm>
          <a:prstGeom prst="curvedLeftArrow">
            <a:avLst/>
          </a:prstGeom>
          <a:noFill/>
          <a:ln>
            <a:solidFill>
              <a:srgbClr val="2C3E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11793894" y="4721427"/>
            <a:ext cx="224287" cy="895083"/>
          </a:xfrm>
          <a:prstGeom prst="curvedLeftArrow">
            <a:avLst/>
          </a:prstGeom>
          <a:noFill/>
          <a:ln>
            <a:solidFill>
              <a:srgbClr val="2C3E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3424767" y="5587431"/>
            <a:ext cx="2547871" cy="1294327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  <a:hlinkClick r:id="rId2" action="ppaction://hlinksldjump"/>
              </a:rPr>
              <a:t>ایجاد زیرساختهای لازم</a:t>
            </a: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099359" y="1323304"/>
            <a:ext cx="1186998" cy="1332964"/>
            <a:chOff x="10803233" y="2459864"/>
            <a:chExt cx="1186998" cy="1332964"/>
          </a:xfrm>
        </p:grpSpPr>
        <p:sp>
          <p:nvSpPr>
            <p:cNvPr id="18" name="Rectangle 17"/>
            <p:cNvSpPr/>
            <p:nvPr/>
          </p:nvSpPr>
          <p:spPr>
            <a:xfrm>
              <a:off x="10803233" y="2459864"/>
              <a:ext cx="1186998" cy="376707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ذینفعان</a:t>
              </a:r>
              <a:endParaRPr lang="fa-IR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03233" y="2878428"/>
              <a:ext cx="1186998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63500" indent="-63500" algn="r" rtl="1">
                <a:buFont typeface="Arial" panose="020B0604020202020204" pitchFamily="34" charset="0"/>
                <a:buChar char="•"/>
              </a:pPr>
              <a:r>
                <a:rPr lang="fa-IR" sz="1400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اساتید</a:t>
              </a:r>
            </a:p>
            <a:p>
              <a:pPr marL="63500" indent="-63500" algn="r" rtl="1">
                <a:buFont typeface="Arial" panose="020B0604020202020204" pitchFamily="34" charset="0"/>
                <a:buChar char="•"/>
              </a:pPr>
              <a:r>
                <a:rPr lang="fa-IR" sz="1400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دانشجویان</a:t>
              </a:r>
            </a:p>
            <a:p>
              <a:pPr marL="63500" indent="-63500" algn="r" rtl="1">
                <a:buFont typeface="Arial" panose="020B0604020202020204" pitchFamily="34" charset="0"/>
                <a:buChar char="•"/>
              </a:pPr>
              <a:r>
                <a:rPr lang="fa-IR" sz="1400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کارافرینان</a:t>
              </a: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2137893" y="1690352"/>
            <a:ext cx="7351687" cy="2324637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تحول دانشگاه به یک مجموعه منسجم با مشارکت حداکثری</a:t>
            </a:r>
          </a:p>
          <a:p>
            <a:pPr algn="ctr"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اساتید دانشجویان و کارمندان دانشگاه بر مبنای تحول دیجیتال</a:t>
            </a: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309093" y="1094704"/>
            <a:ext cx="1674253" cy="11462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دانشسرای عالی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77274" y="1944710"/>
            <a:ext cx="1674253" cy="11462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 Titr" panose="00000700000000000000" pitchFamily="2" charset="-78"/>
              </a:rPr>
              <a:t>دانشگاه تربیت معلم</a:t>
            </a:r>
            <a:endParaRPr lang="fa-IR" dirty="0">
              <a:solidFill>
                <a:schemeClr val="tx1">
                  <a:lumMod val="65000"/>
                  <a:lumOff val="3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65160" y="2279561"/>
            <a:ext cx="1674253" cy="11462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دانشگاه خوارزمی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35433" y="4790762"/>
            <a:ext cx="2547871" cy="129432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  <a:hlinkClick r:id="rId3" action="ppaction://hlinksldjump"/>
              </a:rPr>
              <a:t>تغییر ذایقه اساتید</a:t>
            </a: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7274" y="0"/>
            <a:ext cx="12114726" cy="1700011"/>
            <a:chOff x="77274" y="0"/>
            <a:chExt cx="11912957" cy="1700011"/>
          </a:xfrm>
        </p:grpSpPr>
        <p:sp>
          <p:nvSpPr>
            <p:cNvPr id="4" name="Right Arrow 3"/>
            <p:cNvSpPr/>
            <p:nvPr/>
          </p:nvSpPr>
          <p:spPr>
            <a:xfrm>
              <a:off x="77274" y="0"/>
              <a:ext cx="11912957" cy="1700011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941" y="296214"/>
              <a:ext cx="2099256" cy="79849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نسل اول</a:t>
              </a:r>
            </a:p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 آموزشی</a:t>
              </a:r>
              <a:endParaRPr lang="fa-IR" dirty="0">
                <a:cs typeface="B Titr" panose="00000700000000000000" pitchFamily="2" charset="-7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5752" y="296214"/>
              <a:ext cx="2099256" cy="7984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dirty="0" smtClean="0">
                  <a:cs typeface="B Titr" panose="00000700000000000000" pitchFamily="2" charset="-78"/>
                </a:rPr>
                <a:t>نسل دوم پژوهشی/آموزشی</a:t>
              </a:r>
              <a:endParaRPr lang="fa-IR" dirty="0">
                <a:cs typeface="B Titr" panose="00000700000000000000" pitchFamily="2" charset="-7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52563" y="296214"/>
              <a:ext cx="2099256" cy="7984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dirty="0" smtClean="0">
                  <a:solidFill>
                    <a:schemeClr val="tx1"/>
                  </a:solidFill>
                  <a:cs typeface="B Titr" panose="00000700000000000000" pitchFamily="2" charset="-78"/>
                </a:rPr>
                <a:t>نسل سوم</a:t>
              </a:r>
            </a:p>
            <a:p>
              <a:pPr algn="ctr" rtl="1"/>
              <a:r>
                <a:rPr lang="fa-IR" dirty="0" smtClean="0">
                  <a:solidFill>
                    <a:schemeClr val="tx1"/>
                  </a:solidFill>
                  <a:cs typeface="B Titr" panose="00000700000000000000" pitchFamily="2" charset="-78"/>
                </a:rPr>
                <a:t> کارآفرینی</a:t>
              </a:r>
              <a:endParaRPr lang="fa-IR" dirty="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19375" y="296214"/>
              <a:ext cx="2099256" cy="79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dirty="0" smtClean="0">
                  <a:solidFill>
                    <a:schemeClr val="tx1"/>
                  </a:solidFill>
                  <a:cs typeface="B Titr" panose="00000700000000000000" pitchFamily="2" charset="-78"/>
                </a:rPr>
                <a:t>نسل چهارم</a:t>
              </a:r>
            </a:p>
            <a:p>
              <a:pPr algn="ctr" rtl="1"/>
              <a:r>
                <a:rPr lang="fa-IR" dirty="0" smtClean="0">
                  <a:solidFill>
                    <a:schemeClr val="tx1"/>
                  </a:solidFill>
                  <a:cs typeface="B Titr" panose="00000700000000000000" pitchFamily="2" charset="-78"/>
                </a:rPr>
                <a:t> اثر گذاردر جامعه</a:t>
              </a:r>
              <a:endParaRPr lang="fa-IR" dirty="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2608577" y="4021428"/>
            <a:ext cx="2547871" cy="129432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  <a:hlinkClick r:id="rId4" action="ppaction://hlinksldjump"/>
              </a:rPr>
              <a:t>خلق نظام ارزش آفرینی</a:t>
            </a: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970" y="4506047"/>
            <a:ext cx="2331446" cy="2351953"/>
            <a:chOff x="65770" y="3992344"/>
            <a:chExt cx="2331446" cy="2351953"/>
          </a:xfrm>
        </p:grpSpPr>
        <p:sp>
          <p:nvSpPr>
            <p:cNvPr id="20" name="Isosceles Triangle 19"/>
            <p:cNvSpPr/>
            <p:nvPr/>
          </p:nvSpPr>
          <p:spPr>
            <a:xfrm>
              <a:off x="218940" y="4259688"/>
              <a:ext cx="1937200" cy="1091484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بازیگران</a:t>
              </a:r>
              <a:endParaRPr lang="fa-IR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546103">
              <a:off x="65770" y="3992344"/>
              <a:ext cx="84726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14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صندوق پژوهش و فناوری</a:t>
              </a:r>
            </a:p>
            <a:p>
              <a:pPr algn="ctr" rtl="1"/>
              <a:r>
                <a:rPr lang="fa-IR" sz="14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 بن دا</a:t>
              </a:r>
              <a:endParaRPr lang="fa-IR" sz="14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3553" y="5328634"/>
              <a:ext cx="1532587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آزمایشگاه مرکزی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مرکز ارتباط با جامعه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مدیر پژوهش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اداره کارآفرینی</a:t>
              </a:r>
            </a:p>
            <a:p>
              <a:pPr algn="r" rtl="1"/>
              <a:endParaRPr lang="fa-IR" sz="12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4629" y="4115682"/>
              <a:ext cx="1532587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هسته ها فناور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شرکت ها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دانشجویان</a:t>
              </a:r>
            </a:p>
            <a:p>
              <a:pPr marL="171450" indent="-171450" algn="r" rtl="1">
                <a:buFont typeface="Arial" panose="020B0604020202020204" pitchFamily="34" charset="0"/>
                <a:buChar char="•"/>
              </a:pPr>
              <a:r>
                <a:rPr lang="fa-IR" sz="12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اساتید</a:t>
              </a:r>
            </a:p>
            <a:p>
              <a:pPr algn="r" rtl="1"/>
              <a:endParaRPr lang="fa-IR" sz="12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8201695" y="2092818"/>
            <a:ext cx="2268830" cy="151970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دانشگاه خوارزمی</a:t>
            </a:r>
          </a:p>
          <a:p>
            <a:pPr algn="ctr"/>
            <a:r>
              <a:rPr lang="fa-IR" dirty="0" smtClean="0">
                <a:cs typeface="B Titr" panose="00000700000000000000" pitchFamily="2" charset="-78"/>
              </a:rPr>
              <a:t>کارآفرینی</a:t>
            </a:r>
            <a:endParaRPr lang="fa-IR" dirty="0">
              <a:cs typeface="B Titr" panose="00000700000000000000" pitchFamily="2" charset="-7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840247" y="3508883"/>
            <a:ext cx="2364500" cy="2223166"/>
            <a:chOff x="6778180" y="4730072"/>
            <a:chExt cx="2364500" cy="2223166"/>
          </a:xfrm>
        </p:grpSpPr>
        <p:sp>
          <p:nvSpPr>
            <p:cNvPr id="38" name="Hexagon 37"/>
            <p:cNvSpPr/>
            <p:nvPr/>
          </p:nvSpPr>
          <p:spPr>
            <a:xfrm>
              <a:off x="6778180" y="4730072"/>
              <a:ext cx="2364500" cy="2223166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8" name="Hexagon 27"/>
            <p:cNvSpPr/>
            <p:nvPr/>
          </p:nvSpPr>
          <p:spPr>
            <a:xfrm>
              <a:off x="7280855" y="5345616"/>
              <a:ext cx="1328674" cy="1144450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bg1"/>
                  </a:solidFill>
                  <a:cs typeface="B Titr" panose="00000700000000000000" pitchFamily="2" charset="-78"/>
                  <a:hlinkClick r:id="rId5" action="ppaction://hlinksldjump"/>
                </a:rPr>
                <a:t>ساختار ارزیابی</a:t>
              </a:r>
              <a:endParaRPr lang="fa-IR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4655429">
              <a:off x="6884268" y="5972682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فراگیری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7989492">
              <a:off x="6874179" y="5389676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پاسخگویی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82738" y="4790036"/>
              <a:ext cx="9249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اعتماد و اطمینان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6838086">
              <a:off x="8024418" y="5976062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شفافیت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3813040">
              <a:off x="8037142" y="5328645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اثر بخشی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</p:grpSp>
      <p:pic>
        <p:nvPicPr>
          <p:cNvPr id="41" name="Picture 40" descr="C:\Users\Taheri\Desktop\پروژه مرکز رشد\طرح پیشنهادی کتابخانه\WhatsApp Image 2020-03-04 at 9.45.36 AM (1)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485" y="5780175"/>
            <a:ext cx="1983614" cy="103557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42" name="Picture 4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2631" y="5780175"/>
            <a:ext cx="2007447" cy="103557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44" name="Picture 4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0510" y="5779904"/>
            <a:ext cx="1834713" cy="1035849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6" name="Right Arrow 15"/>
          <p:cNvSpPr/>
          <p:nvPr/>
        </p:nvSpPr>
        <p:spPr>
          <a:xfrm>
            <a:off x="2161734" y="3211580"/>
            <a:ext cx="2547871" cy="1294327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  <a:hlinkClick r:id="rId9" action="ppaction://hlinksldjump"/>
              </a:rPr>
              <a:t>یکپارچگی نهاد های دانشگاه با مرکز نوآوری</a:t>
            </a:r>
            <a:endParaRPr lang="fa-IR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57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22106" y="3307841"/>
            <a:ext cx="4294629" cy="1077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2106" y="162973"/>
            <a:ext cx="4294629" cy="916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22106" y="1168410"/>
            <a:ext cx="4294629" cy="1104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22106" y="2361464"/>
            <a:ext cx="4294629" cy="8482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EEB50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6420" y="215471"/>
            <a:ext cx="3195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تخریب کف طبقات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تخریب درب و پنجره‌های سالن همکف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تخریب دیوارهای سرویس طبقات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en-US" sz="1600" dirty="0">
              <a:cs typeface="B Yekan" panose="000004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04958" y="1203266"/>
            <a:ext cx="276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برپایی داربست نما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لکه گیری نما با سیمان سفید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تخریب سقف سالن طبقه همکف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شروع بتونه کاری اتاق‌ها</a:t>
            </a:r>
            <a:endParaRPr lang="en-US" sz="1600" dirty="0">
              <a:cs typeface="B Yekan" panose="000004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32320" y="2389519"/>
            <a:ext cx="3129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لکه گیری و بتونه کاری همکف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نقاشی نمای ساختمان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تخریب دیوارهای همکف</a:t>
            </a:r>
          </a:p>
          <a:p>
            <a:pPr algn="r" rtl="1"/>
            <a:endParaRPr lang="fa-IR" sz="1600" dirty="0" smtClean="0">
              <a:cs typeface="B Yekan" panose="000004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99684" y="3342680"/>
            <a:ext cx="2971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تمیز کاری موتورخانه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نقاشی بالکن‌ها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شروع بتونه کاری طبقات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 نقاشی طبقه سوم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ساختمان </a:t>
            </a:r>
            <a:r>
              <a:rPr lang="en-US" dirty="0" smtClean="0">
                <a:cs typeface="B Yekan" panose="00000400000000000000" pitchFamily="2" charset="-78"/>
              </a:rPr>
              <a:t>G21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1497" y="500368"/>
            <a:ext cx="441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300" dirty="0" smtClean="0">
                <a:solidFill>
                  <a:srgbClr val="2C3E66"/>
                </a:solidFill>
                <a:cs typeface="B Yekan" panose="00000400000000000000" pitchFamily="2" charset="-78"/>
              </a:rPr>
              <a:t>لیست خلاصه فعالیت‌های </a:t>
            </a:r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انجام</a:t>
            </a:r>
            <a:r>
              <a:rPr lang="fa-IR" sz="2300" dirty="0" smtClean="0">
                <a:solidFill>
                  <a:srgbClr val="2C3E66"/>
                </a:solidFill>
                <a:cs typeface="B Yekan" panose="00000400000000000000" pitchFamily="2" charset="-78"/>
              </a:rPr>
              <a:t> شده</a:t>
            </a:r>
            <a:endParaRPr lang="en-US" sz="23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25003" y="519415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11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7"/>
          <a:stretch/>
        </p:blipFill>
        <p:spPr>
          <a:xfrm>
            <a:off x="6736684" y="987711"/>
            <a:ext cx="4652427" cy="582234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922106" y="4483168"/>
            <a:ext cx="4294629" cy="11184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22106" y="5699742"/>
            <a:ext cx="4294629" cy="10647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62565" y="4524414"/>
            <a:ext cx="3699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دیوارکشی سرویس‌ها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لکه گیری و کنیتکس دیوارهای نما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سیمان کاری و ترمیم نمای ساختمان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 برچیدن لوله‌های سرد و گرم سرویس‌ها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78591" y="5709787"/>
            <a:ext cx="3783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نقاشی نمای پشت ساختمان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کف سازی سرویس طبقه همکف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 قوطی گذاری پریزها در کل طبقات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بتونه کاری دو طبقه آخر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5858427" y="588068"/>
            <a:ext cx="108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هفته اول</a:t>
            </a:r>
            <a:endParaRPr lang="en-US" sz="1600" dirty="0">
              <a:cs typeface="B Morvarid" panose="000004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5848608" y="1671816"/>
            <a:ext cx="108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هفته دوم</a:t>
            </a:r>
            <a:endParaRPr lang="en-US" sz="1600" dirty="0">
              <a:cs typeface="B Morvarid" panose="000004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 rot="5400000">
            <a:off x="5871035" y="2740234"/>
            <a:ext cx="108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هفته سوم</a:t>
            </a:r>
            <a:endParaRPr lang="en-US" sz="1600" dirty="0">
              <a:cs typeface="B Morvarid" panose="000004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 rot="5400000">
            <a:off x="5880977" y="3709294"/>
            <a:ext cx="108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هفته چهارم</a:t>
            </a:r>
            <a:endParaRPr lang="en-US" sz="1600" dirty="0">
              <a:cs typeface="B Morvarid" panose="000004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5871015" y="4908430"/>
            <a:ext cx="108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هفته پنجم</a:t>
            </a:r>
            <a:endParaRPr lang="en-US" sz="1600" dirty="0">
              <a:cs typeface="B Morvarid" panose="000004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 rot="5400000">
            <a:off x="5871015" y="6053369"/>
            <a:ext cx="108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هفته ششم</a:t>
            </a:r>
            <a:endParaRPr lang="en-US" sz="1600" dirty="0"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21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t="6698" r="5435" b="28656"/>
          <a:stretch/>
        </p:blipFill>
        <p:spPr>
          <a:xfrm>
            <a:off x="7783736" y="1391053"/>
            <a:ext cx="4408264" cy="48051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92766" y="1114855"/>
            <a:ext cx="4185194" cy="13176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69159" y="463710"/>
            <a:ext cx="544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>
                <a:solidFill>
                  <a:srgbClr val="2C3E66"/>
                </a:solidFill>
                <a:cs typeface="B Yekan" panose="00000400000000000000" pitchFamily="2" charset="-78"/>
              </a:rPr>
              <a:t>لیست خلاصه فعالیت‌های </a:t>
            </a:r>
            <a:r>
              <a:rPr lang="fa-IR" sz="2800">
                <a:solidFill>
                  <a:srgbClr val="2C3E66"/>
                </a:solidFill>
                <a:cs typeface="B Yekan" panose="00000400000000000000" pitchFamily="2" charset="-78"/>
              </a:rPr>
              <a:t>انجام</a:t>
            </a:r>
            <a:r>
              <a:rPr lang="fa-IR" sz="2400">
                <a:solidFill>
                  <a:srgbClr val="2C3E66"/>
                </a:solidFill>
                <a:cs typeface="B Yekan" panose="00000400000000000000" pitchFamily="2" charset="-78"/>
              </a:rPr>
              <a:t> شده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EEB50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ساختمان </a:t>
            </a:r>
            <a:r>
              <a:rPr lang="en-US" dirty="0" smtClean="0">
                <a:cs typeface="B Yekan" panose="00000400000000000000" pitchFamily="2" charset="-78"/>
              </a:rPr>
              <a:t>G21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25003" y="509876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12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3019" y="1235091"/>
            <a:ext cx="399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نقاشی داخل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تکمیل سرویس بهداشتی  ها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تکمیل رنگ نما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600" dirty="0" smtClean="0">
                <a:cs typeface="B Yekan" panose="00000400000000000000" pitchFamily="2" charset="-78"/>
              </a:rPr>
              <a:t>تکمیل پنجره ها</a:t>
            </a:r>
            <a:endParaRPr lang="en-US" sz="1600" dirty="0">
              <a:cs typeface="B Yekan" panose="000004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6150" y="3701984"/>
            <a:ext cx="2062462" cy="788289"/>
            <a:chOff x="9996228" y="1533153"/>
            <a:chExt cx="2062462" cy="788289"/>
          </a:xfrm>
        </p:grpSpPr>
        <p:sp>
          <p:nvSpPr>
            <p:cNvPr id="25" name="Rectangle 24"/>
            <p:cNvSpPr/>
            <p:nvPr/>
          </p:nvSpPr>
          <p:spPr>
            <a:xfrm>
              <a:off x="10173442" y="1533153"/>
              <a:ext cx="1749892" cy="788289"/>
            </a:xfrm>
            <a:prstGeom prst="rect">
              <a:avLst/>
            </a:prstGeom>
            <a:solidFill>
              <a:srgbClr val="2D3E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96228" y="1663767"/>
              <a:ext cx="2062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cs typeface="B Yekan" panose="00000400000000000000" pitchFamily="2" charset="-78"/>
                </a:rPr>
                <a:t>درصد پیشرفت پروژه:</a:t>
              </a:r>
            </a:p>
            <a:p>
              <a:pPr algn="ctr"/>
              <a:r>
                <a:rPr lang="fa-IR" sz="1600" dirty="0" smtClean="0">
                  <a:solidFill>
                    <a:schemeClr val="bg1"/>
                  </a:solidFill>
                  <a:cs typeface="B Yekan" panose="00000400000000000000" pitchFamily="2" charset="-78"/>
                </a:rPr>
                <a:t>43%</a:t>
              </a:r>
              <a:endParaRPr lang="en-US" sz="1600" dirty="0">
                <a:solidFill>
                  <a:schemeClr val="bg1"/>
                </a:solidFill>
                <a:cs typeface="B Yekan" panose="00000400000000000000" pitchFamily="2" charset="-78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9705" b="12259"/>
          <a:stretch/>
        </p:blipFill>
        <p:spPr>
          <a:xfrm>
            <a:off x="489889" y="4848902"/>
            <a:ext cx="1861859" cy="2014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1" y="2754789"/>
            <a:ext cx="2546436" cy="1894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29" y="2754789"/>
            <a:ext cx="2620487" cy="1894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1" y="4767202"/>
            <a:ext cx="2546436" cy="190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6830" y="4767202"/>
            <a:ext cx="2620487" cy="19098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5400000">
            <a:off x="7536656" y="1752152"/>
            <a:ext cx="108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Morvarid" panose="00000400000000000000" pitchFamily="2" charset="-78"/>
              </a:rPr>
              <a:t>هفته هفتم</a:t>
            </a:r>
            <a:endParaRPr lang="en-US" sz="1600" dirty="0">
              <a:cs typeface="B Morvarid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6829" y="2754789"/>
            <a:ext cx="2620487" cy="18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9159" y="463710"/>
            <a:ext cx="544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لیست جریانات مالی، فعالیت‌ها و برنامه زمانی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EEB50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rgbClr val="EE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ساختمان </a:t>
            </a:r>
            <a:r>
              <a:rPr lang="en-US" dirty="0" smtClean="0">
                <a:cs typeface="B Yekan" panose="00000400000000000000" pitchFamily="2" charset="-78"/>
              </a:rPr>
              <a:t>G21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10"/>
          <a:stretch/>
        </p:blipFill>
        <p:spPr>
          <a:xfrm>
            <a:off x="1081128" y="1101854"/>
            <a:ext cx="10574060" cy="50702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625003" y="509876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13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68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944" y="2689633"/>
            <a:ext cx="10556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Yekan" panose="00000400000000000000" pitchFamily="2" charset="-78"/>
              </a:rPr>
              <a:t>ساختمان رودسر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7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8530" y="463710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معرفی پروژه ساختمان رودسر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88293" y="971726"/>
          <a:ext cx="6041802" cy="5835561"/>
        </p:xfrm>
        <a:graphic>
          <a:graphicData uri="http://schemas.openxmlformats.org/drawingml/2006/table">
            <a:tbl>
              <a:tblPr firstRow="1" firstCol="1" bandRow="1"/>
              <a:tblGrid>
                <a:gridCol w="4543167">
                  <a:extLst>
                    <a:ext uri="{9D8B030D-6E8A-4147-A177-3AD203B41FA5}">
                      <a16:colId xmlns:a16="http://schemas.microsoft.com/office/drawing/2014/main" val="454527484"/>
                    </a:ext>
                  </a:extLst>
                </a:gridCol>
                <a:gridCol w="1498635">
                  <a:extLst>
                    <a:ext uri="{9D8B030D-6E8A-4147-A177-3AD203B41FA5}">
                      <a16:colId xmlns:a16="http://schemas.microsoft.com/office/drawing/2014/main" val="3114738920"/>
                    </a:ext>
                  </a:extLst>
                </a:gridCol>
              </a:tblGrid>
              <a:tr h="477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دانشگاه خوارزمی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نام کارفرما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43449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معاونت علمی و فناوری ریاست جمهوری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حامی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01183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1398/11/12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زمان شروع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68457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800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مترمربع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مساحت کل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04245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پژوهشی-فناوری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کاربری ساختمان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51759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5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</a:t>
                      </a:r>
                      <a:r>
                        <a:rPr lang="ar-SA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طبقه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تعداد طبقات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27386"/>
                  </a:ext>
                </a:extLst>
              </a:tr>
              <a:tr h="5099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15،000،000،000ریال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</a:t>
                      </a:r>
                      <a:r>
                        <a:rPr lang="fa-IR" sz="14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 برآورد شده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17989"/>
                  </a:ext>
                </a:extLst>
              </a:tr>
              <a:tr h="5099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5،176،926،200 ریال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انجام شده  (مرحله اول)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13763"/>
                  </a:ext>
                </a:extLst>
              </a:tr>
              <a:tr h="5099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3،560،848،200 ریال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مصالح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8478"/>
                  </a:ext>
                </a:extLst>
              </a:tr>
              <a:tr h="5099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1،616،078،000 ریال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هزینه خدمات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7513"/>
                  </a:ext>
                </a:extLst>
              </a:tr>
              <a:tr h="4770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درصد پیشرفت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47058"/>
                  </a:ext>
                </a:extLst>
              </a:tr>
              <a:tr h="44573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تهران</a:t>
                      </a: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، 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خیابان حافظ</a:t>
                      </a: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،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خیابان رودسر</a:t>
                      </a:r>
                      <a:r>
                        <a:rPr lang="fa-IR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، </a:t>
                      </a: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مرکز رشد واحدهای فناور دانشگاه خوارزمی</a:t>
                      </a:r>
                      <a:endParaRPr lang="ar-S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E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Yekan" panose="00000400000000000000" pitchFamily="2" charset="-78"/>
                        </a:rPr>
                        <a:t>آدرس پروژه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694" marR="656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4408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91" y="3475574"/>
            <a:ext cx="2345839" cy="3127785"/>
          </a:xfrm>
          <a:prstGeom prst="rect">
            <a:avLst/>
          </a:prstGeom>
          <a:ln w="19050">
            <a:solidFill>
              <a:srgbClr val="2D3E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69" y="1030309"/>
            <a:ext cx="4447261" cy="2308042"/>
          </a:xfrm>
          <a:prstGeom prst="rect">
            <a:avLst/>
          </a:prstGeom>
          <a:ln w="19050">
            <a:solidFill>
              <a:srgbClr val="2D3E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6" y="4134897"/>
            <a:ext cx="2768870" cy="27231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Yekan" panose="00000400000000000000" pitchFamily="2" charset="-78"/>
              </a:rPr>
              <a:t>ساختمان رودسر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25003" y="509876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15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8293" y="5868334"/>
            <a:ext cx="2058752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6808" y="5863869"/>
            <a:ext cx="168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92D050"/>
                </a:solidFill>
                <a:cs typeface="B Yekan" panose="00000400000000000000" pitchFamily="2" charset="-78"/>
              </a:rPr>
              <a:t>44%</a:t>
            </a:r>
            <a:endParaRPr lang="en-US" sz="2400" dirty="0">
              <a:solidFill>
                <a:srgbClr val="92D050"/>
              </a:solidFill>
              <a:cs typeface="B Yekan" panose="00000400000000000000" pitchFamily="2" charset="-78"/>
            </a:endParaRPr>
          </a:p>
        </p:txBody>
      </p:sp>
      <p:sp>
        <p:nvSpPr>
          <p:cNvPr id="23" name="Curved Left Arrow 22"/>
          <p:cNvSpPr/>
          <p:nvPr/>
        </p:nvSpPr>
        <p:spPr>
          <a:xfrm>
            <a:off x="11807713" y="4647251"/>
            <a:ext cx="224287" cy="569343"/>
          </a:xfrm>
          <a:prstGeom prst="curvedLeftArrow">
            <a:avLst/>
          </a:prstGeom>
          <a:noFill/>
          <a:ln>
            <a:solidFill>
              <a:srgbClr val="2C3E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>
            <a:off x="11807714" y="4769052"/>
            <a:ext cx="224287" cy="895083"/>
          </a:xfrm>
          <a:prstGeom prst="curvedLeftArrow">
            <a:avLst/>
          </a:prstGeom>
          <a:noFill/>
          <a:ln>
            <a:solidFill>
              <a:srgbClr val="2C3E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98530" y="463710"/>
            <a:ext cx="491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طرح پیشنهادی پروژه</a:t>
            </a:r>
            <a:r>
              <a:rPr lang="en-US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 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125" y="4042089"/>
            <a:ext cx="4454601" cy="250777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054" y="4042089"/>
            <a:ext cx="4486555" cy="250777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054" y="1218509"/>
            <a:ext cx="4486555" cy="250777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22" name="Picture 2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125" y="1218510"/>
            <a:ext cx="4454601" cy="250777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4" name="Rectangle 23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Yekan" panose="00000400000000000000" pitchFamily="2" charset="-78"/>
              </a:rPr>
              <a:t>مرکز رشد و نوآوری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25003" y="509876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16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64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b="18357"/>
          <a:stretch/>
        </p:blipFill>
        <p:spPr>
          <a:xfrm>
            <a:off x="6524063" y="975654"/>
            <a:ext cx="5154003" cy="5725782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>
            <a:off x="6096000" y="5966412"/>
            <a:ext cx="46690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193172" y="3870784"/>
            <a:ext cx="73947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411035" y="144267"/>
            <a:ext cx="4797241" cy="6581895"/>
            <a:chOff x="1436897" y="213888"/>
            <a:chExt cx="4842588" cy="6644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/>
            <p:cNvSpPr/>
            <p:nvPr/>
          </p:nvSpPr>
          <p:spPr>
            <a:xfrm>
              <a:off x="2689350" y="5324137"/>
              <a:ext cx="3590135" cy="15338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6897" y="213888"/>
              <a:ext cx="4842588" cy="15338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36897" y="1917305"/>
              <a:ext cx="4842588" cy="15338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89350" y="3620720"/>
              <a:ext cx="3590135" cy="15338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61497" y="500368"/>
            <a:ext cx="441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لیست خلاصه فعالیت‌های انجام شده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1542" y="173683"/>
            <a:ext cx="44716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تجهیز کارگاه و انتقال مصالح به طبقه4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تخریب تعدادی از دیوارها و کندن کاغذ دیواری‌ها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تخریب کف و دیوار آشپزخانه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 کندن پارکت‌های طبقه4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سیمان ریزی کف بام و سوراخ کانال‌ها</a:t>
            </a:r>
            <a:endParaRPr lang="en-US" sz="1700" dirty="0">
              <a:cs typeface="B Yekan" panose="00000400000000000000" pitchFamily="2" charset="-78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0800000">
            <a:off x="6186599" y="1064803"/>
            <a:ext cx="1259231" cy="922182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22" idx="3"/>
          </p:cNvCxnSpPr>
          <p:nvPr/>
        </p:nvCxnSpPr>
        <p:spPr>
          <a:xfrm rot="10800000">
            <a:off x="6208277" y="2591484"/>
            <a:ext cx="1237553" cy="67741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32645" y="3277482"/>
            <a:ext cx="5131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32645" y="3277482"/>
            <a:ext cx="0" cy="5933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203233" y="3859574"/>
            <a:ext cx="2565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189237" y="3859574"/>
            <a:ext cx="13996" cy="4211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562908" y="4280707"/>
            <a:ext cx="62632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62908" y="4280707"/>
            <a:ext cx="0" cy="16857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27842" y="1877099"/>
            <a:ext cx="493724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سیمان کشی طبقه 2و3و4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گچ کاری ستون‌ها، سقف و دیوار طبقات2و3و4 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آماده‌سازی سرویس‌های بهداشتی برای کاشی کاری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 اتمام آماده سازی کف طبقه سوم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اتمام کاشی کاری طبقه 4</a:t>
            </a:r>
            <a:endParaRPr lang="en-US" sz="1700" dirty="0">
              <a:cs typeface="B Yekan" panose="000004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22845" y="3580515"/>
            <a:ext cx="44716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گچ کاری طبقه اول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کاشی کاری طبقه دوم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تمیزی و صاف کردن تیرها و ستون‌ها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 سفیدکاری خرپشته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شروع تخریب سقف همکف</a:t>
            </a:r>
            <a:endParaRPr lang="en-US" sz="1700" dirty="0">
              <a:cs typeface="B Yekan" panose="000004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4966" y="5288456"/>
            <a:ext cx="44716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اتمام تخریب سقف همکف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لیسه کشی کف طبقه اول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ترمیم سنگ‌های راه پله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 لکه گیری دیوارها و سقف‌ها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fa-IR" sz="1700" dirty="0" smtClean="0">
                <a:cs typeface="B Yekan" panose="00000400000000000000" pitchFamily="2" charset="-78"/>
              </a:rPr>
              <a:t>شروع کار نقاشی</a:t>
            </a:r>
            <a:endParaRPr lang="en-US" sz="1700" dirty="0">
              <a:cs typeface="B Yekan" panose="000004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9705" b="12259"/>
          <a:stretch/>
        </p:blipFill>
        <p:spPr>
          <a:xfrm>
            <a:off x="684870" y="4832703"/>
            <a:ext cx="1861859" cy="201445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Yekan" panose="00000400000000000000" pitchFamily="2" charset="-78"/>
              </a:rPr>
              <a:t>مرکز رشد و نوآوری</a:t>
            </a:r>
            <a:endParaRPr lang="en-US" dirty="0">
              <a:cs typeface="B Yekan" panose="000004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379" y="3859574"/>
            <a:ext cx="2062462" cy="788289"/>
            <a:chOff x="9996228" y="1533153"/>
            <a:chExt cx="2062462" cy="788289"/>
          </a:xfrm>
        </p:grpSpPr>
        <p:sp>
          <p:nvSpPr>
            <p:cNvPr id="39" name="Rectangle 38"/>
            <p:cNvSpPr/>
            <p:nvPr/>
          </p:nvSpPr>
          <p:spPr>
            <a:xfrm>
              <a:off x="10173442" y="1533153"/>
              <a:ext cx="1749892" cy="788289"/>
            </a:xfrm>
            <a:prstGeom prst="rect">
              <a:avLst/>
            </a:prstGeom>
            <a:solidFill>
              <a:srgbClr val="2D3E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96228" y="1663767"/>
              <a:ext cx="2062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cs typeface="B Yekan" panose="00000400000000000000" pitchFamily="2" charset="-78"/>
                </a:rPr>
                <a:t>درصد پیشرفت پروژه:</a:t>
              </a:r>
            </a:p>
            <a:p>
              <a:pPr algn="ctr"/>
              <a:r>
                <a:rPr lang="fa-IR" sz="1600" dirty="0" smtClean="0">
                  <a:solidFill>
                    <a:schemeClr val="bg1"/>
                  </a:solidFill>
                  <a:cs typeface="B Yekan" panose="00000400000000000000" pitchFamily="2" charset="-78"/>
                </a:rPr>
                <a:t>44%</a:t>
              </a:r>
              <a:endParaRPr lang="en-US" sz="1600" dirty="0">
                <a:solidFill>
                  <a:schemeClr val="bg1"/>
                </a:solidFill>
                <a:cs typeface="B Yeka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625003" y="509876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17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77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3005847"/>
            <a:ext cx="447472" cy="38521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013499" y="4851836"/>
            <a:ext cx="242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Yekan" panose="00000400000000000000" pitchFamily="2" charset="-78"/>
              </a:rPr>
              <a:t>ساختمان رودسر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2"/>
          <a:stretch/>
        </p:blipFill>
        <p:spPr>
          <a:xfrm>
            <a:off x="924366" y="1480694"/>
            <a:ext cx="10599210" cy="49635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69159" y="463710"/>
            <a:ext cx="544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2C3E66"/>
                </a:solidFill>
                <a:cs typeface="B Yekan" panose="00000400000000000000" pitchFamily="2" charset="-78"/>
              </a:rPr>
              <a:t>لیست جریانات مالی، فعالیت‌ها و برنامه زمانی</a:t>
            </a:r>
            <a:endParaRPr lang="en-US" sz="24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25003" y="509876"/>
            <a:ext cx="49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18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2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3C8631-66EE-40CC-A0CE-EB7EE4ED0A58}"/>
              </a:ext>
            </a:extLst>
          </p:cNvPr>
          <p:cNvSpPr/>
          <p:nvPr/>
        </p:nvSpPr>
        <p:spPr>
          <a:xfrm>
            <a:off x="9351555" y="0"/>
            <a:ext cx="1294015" cy="6858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ارزیابی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7447945" y="182541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فراگیری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F15F84C-4E34-4AAC-8E3D-BC615909E45D}"/>
              </a:ext>
            </a:extLst>
          </p:cNvPr>
          <p:cNvSpPr/>
          <p:nvPr/>
        </p:nvSpPr>
        <p:spPr>
          <a:xfrm rot="10800000">
            <a:off x="9002264" y="409793"/>
            <a:ext cx="303458" cy="48352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5B744F-B750-4D36-90B5-0B3118FAA093}"/>
              </a:ext>
            </a:extLst>
          </p:cNvPr>
          <p:cNvSpPr/>
          <p:nvPr/>
        </p:nvSpPr>
        <p:spPr>
          <a:xfrm>
            <a:off x="7447945" y="1633945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اثربخشی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9CA620E-33AA-4F96-8BA4-EC5892F9894C}"/>
              </a:ext>
            </a:extLst>
          </p:cNvPr>
          <p:cNvSpPr/>
          <p:nvPr/>
        </p:nvSpPr>
        <p:spPr>
          <a:xfrm rot="10800000">
            <a:off x="9032911" y="1844922"/>
            <a:ext cx="303458" cy="48352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7BCA93-98E2-4F98-B06B-4DB61D591F21}"/>
              </a:ext>
            </a:extLst>
          </p:cNvPr>
          <p:cNvSpPr/>
          <p:nvPr/>
        </p:nvSpPr>
        <p:spPr>
          <a:xfrm>
            <a:off x="7459024" y="3045589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پاسخگویی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52014B-312A-43E5-96BF-B613741052D0}"/>
              </a:ext>
            </a:extLst>
          </p:cNvPr>
          <p:cNvSpPr/>
          <p:nvPr/>
        </p:nvSpPr>
        <p:spPr>
          <a:xfrm rot="10800000">
            <a:off x="9043990" y="3306082"/>
            <a:ext cx="303458" cy="48352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A657E0-41C7-4EA2-BD87-AC3727286647}"/>
              </a:ext>
            </a:extLst>
          </p:cNvPr>
          <p:cNvSpPr/>
          <p:nvPr/>
        </p:nvSpPr>
        <p:spPr>
          <a:xfrm>
            <a:off x="7459024" y="4105944"/>
            <a:ext cx="1526777" cy="10867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شفافیت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8C94DC5-5AC7-471B-928F-3B3CDD5924B2}"/>
              </a:ext>
            </a:extLst>
          </p:cNvPr>
          <p:cNvSpPr/>
          <p:nvPr/>
        </p:nvSpPr>
        <p:spPr>
          <a:xfrm rot="10800000">
            <a:off x="9043990" y="4333194"/>
            <a:ext cx="303458" cy="48352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BC8B0F-CB6C-4D71-9E83-69669C30E6DA}"/>
              </a:ext>
            </a:extLst>
          </p:cNvPr>
          <p:cNvSpPr/>
          <p:nvPr/>
        </p:nvSpPr>
        <p:spPr>
          <a:xfrm>
            <a:off x="7436856" y="5315004"/>
            <a:ext cx="1526777" cy="11689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اطمینان‌ و اعتماد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5B417EC-D834-49F8-AD1B-D6C6BDBF4169}"/>
              </a:ext>
            </a:extLst>
          </p:cNvPr>
          <p:cNvSpPr/>
          <p:nvPr/>
        </p:nvSpPr>
        <p:spPr>
          <a:xfrm rot="10800000">
            <a:off x="9021822" y="5624437"/>
            <a:ext cx="303458" cy="48352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553824-5368-4122-970A-A31F60950B89}"/>
              </a:ext>
            </a:extLst>
          </p:cNvPr>
          <p:cNvSpPr/>
          <p:nvPr/>
        </p:nvSpPr>
        <p:spPr>
          <a:xfrm>
            <a:off x="905554" y="182541"/>
            <a:ext cx="6434439" cy="9380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بررسی به‌کارگیری تمامی کانال‌های ارتباطی نافذ، باثبات و با حداکثر </a:t>
            </a:r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پوشانندگی</a:t>
            </a:r>
          </a:p>
          <a:p>
            <a:pPr lvl="1" algn="ctr"/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(</a:t>
            </a:r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حضوری و الکترونیکی) و ارزیابی اثربخشی کانال ها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37E3AA-8333-4ABA-90AE-1402AFFF94B2}"/>
              </a:ext>
            </a:extLst>
          </p:cNvPr>
          <p:cNvSpPr/>
          <p:nvPr/>
        </p:nvSpPr>
        <p:spPr>
          <a:xfrm>
            <a:off x="905554" y="1242900"/>
            <a:ext cx="6434439" cy="16803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 algn="r" rtl="1">
              <a:buFont typeface="+mj-lt"/>
              <a:buAutoNum type="arabicPeriod"/>
            </a:pPr>
            <a:r>
              <a:rPr lang="ar-SA" sz="16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نمایشگاه فن بازار ملی</a:t>
            </a:r>
            <a:r>
              <a:rPr lang="fa-IR" sz="16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fa-IR" sz="16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افزایش ثبت اختراع داخلی  و پتنت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fa-IR" sz="16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افزایش تعداد اعضای هیات علمی مستقر در مجتمع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fa-IR" sz="16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افزایش تعداد دانشجویان تحصیلات تکمیلی شاغل در شرکتها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fa-IR" sz="16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سرانه شرکتهای زایشی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fa-IR" sz="16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سرانه چرخش مالی شرکتها به تعداد اعضای هیات علمی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1300D1-2C0F-4C46-A6F3-EDF67681A1E8}"/>
              </a:ext>
            </a:extLst>
          </p:cNvPr>
          <p:cNvSpPr/>
          <p:nvPr/>
        </p:nvSpPr>
        <p:spPr>
          <a:xfrm>
            <a:off x="905554" y="3054748"/>
            <a:ext cx="6434439" cy="9288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 algn="r" rtl="1"/>
            <a:r>
              <a:rPr lang="fa-IR" sz="1400" kern="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وجود روال مشخص برای پاسخگویی و در اختیار قرار دادن اطلاعات لازم برای ذینفعان هر راهبرد و نظام ارزیابی فرآیند پاسخگویی و ارتقای آن با گزارش دوره ای از پاسخگویی، قراردادن تمام فرمهای دستورالعمل ها و چرخه های مالی و محصولات و رویدادها در دید عموم و سایت 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67C0A3-90E2-4493-8AAC-83FCBA040522}"/>
              </a:ext>
            </a:extLst>
          </p:cNvPr>
          <p:cNvSpPr/>
          <p:nvPr/>
        </p:nvSpPr>
        <p:spPr>
          <a:xfrm>
            <a:off x="905554" y="4115110"/>
            <a:ext cx="6434439" cy="107757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938" algn="r" rtl="1"/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1. بررسی شفافیت فرم‌ها،  دستورالعمل‌ها، سادگی و سهولت آنها، سریع بودن و ارائه گزارش</a:t>
            </a:r>
          </a:p>
          <a:p>
            <a:pPr indent="515938" algn="r" rtl="1"/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2. انتشار دوره ای گزارش های مربوط به خروجی های راهبردها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167AD3-E186-4868-A599-C3AFF58CA064}"/>
              </a:ext>
            </a:extLst>
          </p:cNvPr>
          <p:cNvSpPr/>
          <p:nvPr/>
        </p:nvSpPr>
        <p:spPr>
          <a:xfrm>
            <a:off x="905554" y="5324167"/>
            <a:ext cx="6434439" cy="11597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algn="r" rtl="1">
              <a:buAutoNum type="arabicPeriod"/>
            </a:pPr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وجود نظام نامه اطمینان و اعتماد و آموزش ذینفعان</a:t>
            </a:r>
          </a:p>
          <a:p>
            <a:pPr marL="463550" algn="r" rtl="1">
              <a:buAutoNum type="arabicPeriod"/>
            </a:pPr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وجود گزارش‌های شفاف از خروجی فرآیندهای مرکز </a:t>
            </a:r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نوآوری  </a:t>
            </a:r>
            <a:endParaRPr lang="fa-IR" sz="16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marL="463550" algn="r" rtl="1"/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3. محرمانگی اطلاعات شخصی، گزارش های شفاف بر اساس نظرسنجی ذینفعان وویژگی های سیستم مرکز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847609"/>
            <a:ext cx="757804" cy="7489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17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8408508" y="3448125"/>
            <a:ext cx="597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مرکز نوآوری فناوری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pic>
        <p:nvPicPr>
          <p:cNvPr id="30" name="Picture 2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23155" y="1030308"/>
            <a:ext cx="518486" cy="7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311545" y="1216088"/>
            <a:ext cx="518486" cy="743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203699" y="2033389"/>
            <a:ext cx="757804" cy="7489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18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92520" y="519943"/>
            <a:ext cx="691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مرکز نوآوری واحد های فناور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7365412" y="1741307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5" action="ppaction://hlinkfile"/>
              </a:rPr>
              <a:t>اساسنامه مرکز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1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7365412" y="2782350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6" action="ppaction://hlinkfile"/>
              </a:rPr>
              <a:t>آیین نامه مرکز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2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7372524" y="3823393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7" action="ppaction://hlinkfile"/>
              </a:rPr>
              <a:t>آیین نامه استقرار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3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7379636" y="4864436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8" action="ppaction://hlinkfile"/>
              </a:rPr>
              <a:t>فرم ها مرکز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5574448" y="1741306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9" action="ppaction://hlinkfile"/>
              </a:rPr>
              <a:t>نام هسته ها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5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5574448" y="2782350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0" action="ppaction://hlinkfile"/>
              </a:rPr>
              <a:t>نام شرکت ها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5574448" y="3823394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1" action="ppaction://hlinkfile"/>
              </a:rPr>
              <a:t>نام محصولات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5574448" y="4864438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2" action="ppaction://hlinkfile"/>
              </a:rPr>
              <a:t>قرارداد استقرار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3783484" y="1741306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3" action="ppaction://hlinkfile"/>
              </a:rPr>
              <a:t>تفاهم نامه ها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3783484" y="2782349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4" action="ppaction://hlinksldjump"/>
              </a:rPr>
              <a:t>شرکت در نمایشگاه ها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3790595" y="3823392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5" tooltip="http://ircreative.isti.ir/contents.php?cntid=54"/>
              </a:rPr>
              <a:t>مبادی صنایع خلاق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1992520" y="1741306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6" action="ppaction://hlinksldjump"/>
              </a:rPr>
              <a:t>شورای راهبرد فناوری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3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1992519" y="2782348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7" action="ppaction://hlinksldjump"/>
              </a:rPr>
              <a:t>فعالیت ها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4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1992519" y="3823392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جلسات خانواده فناوری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5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3790595" y="4864436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6" action="ppaction://hlinksldjump"/>
              </a:rPr>
              <a:t>ستاد مرکز نوآوری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6" name="Rectangle: Rounded Corners 5">
            <a:extLst>
              <a:ext uri="{FF2B5EF4-FFF2-40B4-BE49-F238E27FC236}">
                <a16:creationId xmlns:a16="http://schemas.microsoft.com/office/drawing/2014/main" id="{F0E55791-D2A6-4423-8DAB-73DFFC6DCAB5}"/>
              </a:ext>
            </a:extLst>
          </p:cNvPr>
          <p:cNvSpPr/>
          <p:nvPr/>
        </p:nvSpPr>
        <p:spPr>
          <a:xfrm>
            <a:off x="1985407" y="4864435"/>
            <a:ext cx="1526777" cy="93803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  <a:hlinkClick r:id="rId18" action="ppaction://hlinkfile"/>
              </a:rPr>
              <a:t>صندوق پژوهش و فناوری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0" name="Picture 39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303530" y="1216088"/>
            <a:ext cx="518486" cy="7433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9" y="385470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149704" y="0"/>
            <a:ext cx="2364500" cy="2223166"/>
            <a:chOff x="6778180" y="4730072"/>
            <a:chExt cx="2364500" cy="2223166"/>
          </a:xfrm>
        </p:grpSpPr>
        <p:sp>
          <p:nvSpPr>
            <p:cNvPr id="38" name="Hexagon 37"/>
            <p:cNvSpPr/>
            <p:nvPr/>
          </p:nvSpPr>
          <p:spPr>
            <a:xfrm>
              <a:off x="6778180" y="4730072"/>
              <a:ext cx="2364500" cy="2223166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8" name="Hexagon 27"/>
            <p:cNvSpPr/>
            <p:nvPr/>
          </p:nvSpPr>
          <p:spPr>
            <a:xfrm>
              <a:off x="7280855" y="5345616"/>
              <a:ext cx="1328674" cy="1144450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bg1"/>
                  </a:solidFill>
                  <a:cs typeface="B Titr" panose="00000700000000000000" pitchFamily="2" charset="-78"/>
                  <a:hlinkClick r:id="rId2" action="ppaction://hlinksldjump"/>
                </a:rPr>
                <a:t>ساختار ارزیابی</a:t>
              </a:r>
              <a:endParaRPr lang="fa-IR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4655429">
              <a:off x="6884268" y="5972682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فراگیری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7989492">
              <a:off x="6874179" y="5389676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پاسخگویی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82738" y="4790036"/>
              <a:ext cx="9249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اعتماد و اطمینان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6838086">
              <a:off x="8024418" y="5976062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شفافیت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3813040">
              <a:off x="8037142" y="5328645"/>
              <a:ext cx="92490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600" dirty="0" smtClean="0">
                  <a:cs typeface="B Titr" panose="00000700000000000000" pitchFamily="2" charset="-78"/>
                </a:rPr>
                <a:t>اثر بخشی</a:t>
              </a:r>
            </a:p>
            <a:p>
              <a:pPr algn="ctr" rtl="1"/>
              <a:endParaRPr lang="fa-IR" sz="1600" dirty="0">
                <a:cs typeface="B Titr" panose="000007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5444" y="-70117"/>
            <a:ext cx="12251402" cy="3770291"/>
            <a:chOff x="-953036" y="244698"/>
            <a:chExt cx="11423561" cy="3770291"/>
          </a:xfrm>
        </p:grpSpPr>
        <p:sp>
          <p:nvSpPr>
            <p:cNvPr id="13" name="Right Arrow 12"/>
            <p:cNvSpPr/>
            <p:nvPr/>
          </p:nvSpPr>
          <p:spPr>
            <a:xfrm>
              <a:off x="2137893" y="1690352"/>
              <a:ext cx="7351687" cy="2324637"/>
            </a:xfrm>
            <a:prstGeom prst="rightArrow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تحول دانشگاه به یک مجموعه منسجم با مشارکت حداکثری</a:t>
              </a:r>
            </a:p>
            <a:p>
              <a:pPr algn="ctr" rtl="1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اساتید دانشجویان و کارمندان دانشگاه بر مبنای تحول دیجیتال</a:t>
              </a:r>
              <a:endParaRPr lang="fa-IR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53036" y="244698"/>
              <a:ext cx="3992449" cy="3181083"/>
              <a:chOff x="-953036" y="244698"/>
              <a:chExt cx="3992449" cy="318108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-953036" y="244698"/>
                <a:ext cx="1674253" cy="11462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  <a:cs typeface="B Titr" panose="00000700000000000000" pitchFamily="2" charset="-78"/>
                  </a:rPr>
                  <a:t>دارالمعلمین</a:t>
                </a:r>
                <a:endParaRPr lang="fa-IR" dirty="0">
                  <a:solidFill>
                    <a:schemeClr val="tx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-309093" y="1094704"/>
                <a:ext cx="1674253" cy="114622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  <a:cs typeface="B Titr" panose="00000700000000000000" pitchFamily="2" charset="-78"/>
                  </a:rPr>
                  <a:t>دانشسرای عالی</a:t>
                </a:r>
                <a:endParaRPr lang="fa-IR" dirty="0">
                  <a:solidFill>
                    <a:schemeClr val="tx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77274" y="1944710"/>
                <a:ext cx="1674253" cy="114622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B Titr" panose="00000700000000000000" pitchFamily="2" charset="-78"/>
                  </a:rPr>
                  <a:t>دانشگاه تربیت معلم</a:t>
                </a:r>
                <a:endPara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365160" y="2279561"/>
                <a:ext cx="1674253" cy="114622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cs typeface="B Titr" panose="00000700000000000000" pitchFamily="2" charset="-78"/>
                  </a:rPr>
                  <a:t>دانشگاه خوارزمی</a:t>
                </a:r>
                <a:endParaRPr lang="fa-IR" dirty="0"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8201695" y="2092818"/>
              <a:ext cx="2268830" cy="151970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دانشگاه خوارزمی</a:t>
              </a:r>
            </a:p>
            <a:p>
              <a:pPr algn="ctr"/>
              <a:r>
                <a:rPr lang="fa-IR" dirty="0" smtClean="0">
                  <a:cs typeface="B Titr" panose="00000700000000000000" pitchFamily="2" charset="-78"/>
                </a:rPr>
                <a:t>کارآفرینی</a:t>
              </a:r>
              <a:endParaRPr lang="fa-IR" dirty="0">
                <a:cs typeface="B Titr" panose="00000700000000000000" pitchFamily="2" charset="-78"/>
              </a:endParaRPr>
            </a:p>
          </p:txBody>
        </p:sp>
      </p:grp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51079" y="1787441"/>
            <a:ext cx="518486" cy="7433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5813" y="3577421"/>
            <a:ext cx="1445491" cy="135308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تبدیل فضای مرده و بلا استفاده دانشگاه به کارآمد</a:t>
            </a:r>
            <a:endParaRPr lang="fa-IR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90062" y="3577421"/>
            <a:ext cx="1445491" cy="135308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ایجاد یک اکوسیستم</a:t>
            </a:r>
          </a:p>
          <a:p>
            <a:pPr algn="ctr"/>
            <a:r>
              <a:rPr lang="fa-IR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برای ایجاد یک مجموعه پژوهش و فناوری دانشگاه</a:t>
            </a:r>
            <a:endParaRPr lang="fa-IR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04311" y="3577421"/>
            <a:ext cx="1445491" cy="135308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همراهی شرکتهای قوی با دانشگاه برای ایجاد زیر ساخت</a:t>
            </a:r>
          </a:p>
          <a:p>
            <a:pPr algn="ctr"/>
            <a:r>
              <a:rPr lang="fa-IR" sz="1400" dirty="0" smtClean="0">
                <a:solidFill>
                  <a:srgbClr val="FFFF00"/>
                </a:solidFill>
                <a:cs typeface="B Titr" panose="00000700000000000000" pitchFamily="2" charset="-78"/>
              </a:rPr>
              <a:t>(بن دا)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39454" y="3566619"/>
            <a:ext cx="4910488" cy="3074813"/>
            <a:chOff x="6752123" y="3598703"/>
            <a:chExt cx="4910488" cy="3074813"/>
          </a:xfrm>
        </p:grpSpPr>
        <p:sp>
          <p:nvSpPr>
            <p:cNvPr id="31" name="Rectangle 30"/>
            <p:cNvSpPr/>
            <p:nvPr/>
          </p:nvSpPr>
          <p:spPr>
            <a:xfrm>
              <a:off x="6752123" y="3598703"/>
              <a:ext cx="4910488" cy="30748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752123" y="3700174"/>
              <a:ext cx="4786169" cy="2851136"/>
              <a:chOff x="264761" y="4927881"/>
              <a:chExt cx="4786169" cy="285113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2484" y="4927881"/>
                <a:ext cx="1930723" cy="19301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943362" y="5243870"/>
                <a:ext cx="1445491" cy="133339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400" dirty="0" smtClean="0">
                    <a:solidFill>
                      <a:srgbClr val="FFFF00"/>
                    </a:solidFill>
                    <a:cs typeface="B Titr" panose="00000700000000000000" pitchFamily="2" charset="-78"/>
                  </a:rPr>
                  <a:t>تبدیل به یک مجتمع خدمات پژو هش و فناوری</a:t>
                </a:r>
                <a:endParaRPr lang="fa-IR" sz="1400" dirty="0">
                  <a:solidFill>
                    <a:srgbClr val="FFFF00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4761" y="5433512"/>
                <a:ext cx="1698184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آزمایشگاه مرکزی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مرکز ارتباط با جامعه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فعالیت های  پژوهشی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اداره کارآفرینی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52746" y="5433511"/>
                <a:ext cx="1698184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fa-IR" sz="1400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 </a:t>
                </a: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ریسرچ لب ها</a:t>
                </a: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هسته ها</a:t>
                </a: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شرکت ها</a:t>
                </a:r>
                <a:endParaRPr lang="en-US" sz="1400" dirty="0" smtClean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فناوران جوان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19882" y="6609466"/>
                <a:ext cx="2275925" cy="11695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راه اندازی امکانات رفاهی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راه اندازی منطقه مسکونی برای فناوران در مجموعه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fa-IR" sz="1400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استقرار آزمایشگاه مرکزی در کنار مرکز نوآوری</a:t>
                </a: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5155787" y="3577421"/>
            <a:ext cx="1445491" cy="135308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ارایه یک مدل فکری برای اساتید و دانشجویان</a:t>
            </a:r>
            <a:endParaRPr lang="fa-IR" sz="14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3E0A3B5-4D63-466F-9704-85FABCD43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04" y="85339"/>
            <a:ext cx="2136701" cy="21367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630" y="210651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D3C112-70AA-475D-AFD6-E6E7BC0FA31F}"/>
              </a:ext>
            </a:extLst>
          </p:cNvPr>
          <p:cNvGrpSpPr/>
          <p:nvPr/>
        </p:nvGrpSpPr>
        <p:grpSpPr>
          <a:xfrm>
            <a:off x="3802798" y="2178050"/>
            <a:ext cx="3081454" cy="2661636"/>
            <a:chOff x="12501563" y="3965576"/>
            <a:chExt cx="4078287" cy="3522661"/>
          </a:xfrm>
          <a:solidFill>
            <a:schemeClr val="bg1">
              <a:lumMod val="50000"/>
              <a:alpha val="62000"/>
            </a:schemeClr>
          </a:solidFill>
          <a:scene3d>
            <a:camera prst="perspectiveRelaxedModerately" fov="1800000">
              <a:rot lat="18600000" lon="0" rev="0"/>
            </a:camera>
            <a:lightRig rig="threePt" dir="t"/>
          </a:scene3d>
        </p:grpSpPr>
        <p:sp>
          <p:nvSpPr>
            <p:cNvPr id="3" name="Freeform 41">
              <a:extLst>
                <a:ext uri="{FF2B5EF4-FFF2-40B4-BE49-F238E27FC236}">
                  <a16:creationId xmlns:a16="http://schemas.microsoft.com/office/drawing/2014/main" id="{25E050E6-E9B9-4859-8940-A18B5D56F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1" y="5645150"/>
              <a:ext cx="1538287" cy="1697037"/>
            </a:xfrm>
            <a:custGeom>
              <a:avLst/>
              <a:gdLst>
                <a:gd name="T0" fmla="*/ 197 w 507"/>
                <a:gd name="T1" fmla="*/ 559 h 559"/>
                <a:gd name="T2" fmla="*/ 507 w 507"/>
                <a:gd name="T3" fmla="*/ 306 h 559"/>
                <a:gd name="T4" fmla="*/ 0 w 507"/>
                <a:gd name="T5" fmla="*/ 0 h 559"/>
                <a:gd name="T6" fmla="*/ 197 w 507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" h="559">
                  <a:moveTo>
                    <a:pt x="197" y="559"/>
                  </a:moveTo>
                  <a:cubicBezTo>
                    <a:pt x="325" y="508"/>
                    <a:pt x="432" y="419"/>
                    <a:pt x="507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7" y="5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4" name="Freeform 42">
              <a:extLst>
                <a:ext uri="{FF2B5EF4-FFF2-40B4-BE49-F238E27FC236}">
                  <a16:creationId xmlns:a16="http://schemas.microsoft.com/office/drawing/2014/main" id="{BBA32B97-BD31-4341-8748-9F3E5CA0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4388" y="5219700"/>
              <a:ext cx="1795462" cy="1208087"/>
            </a:xfrm>
            <a:custGeom>
              <a:avLst/>
              <a:gdLst>
                <a:gd name="T0" fmla="*/ 586 w 591"/>
                <a:gd name="T1" fmla="*/ 0 h 398"/>
                <a:gd name="T2" fmla="*/ 0 w 591"/>
                <a:gd name="T3" fmla="*/ 92 h 398"/>
                <a:gd name="T4" fmla="*/ 508 w 591"/>
                <a:gd name="T5" fmla="*/ 398 h 398"/>
                <a:gd name="T6" fmla="*/ 591 w 591"/>
                <a:gd name="T7" fmla="*/ 76 h 398"/>
                <a:gd name="T8" fmla="*/ 586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86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508" y="398"/>
                    <a:pt x="508" y="398"/>
                    <a:pt x="508" y="398"/>
                  </a:cubicBezTo>
                  <a:cubicBezTo>
                    <a:pt x="561" y="303"/>
                    <a:pt x="591" y="193"/>
                    <a:pt x="591" y="76"/>
                  </a:cubicBezTo>
                  <a:cubicBezTo>
                    <a:pt x="591" y="50"/>
                    <a:pt x="589" y="25"/>
                    <a:pt x="58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" name="Freeform 43">
              <a:extLst>
                <a:ext uri="{FF2B5EF4-FFF2-40B4-BE49-F238E27FC236}">
                  <a16:creationId xmlns:a16="http://schemas.microsoft.com/office/drawing/2014/main" id="{B1E17893-60F7-49A3-9725-E3AF55D19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250" y="5705475"/>
              <a:ext cx="1201738" cy="1782762"/>
            </a:xfrm>
            <a:custGeom>
              <a:avLst/>
              <a:gdLst>
                <a:gd name="T0" fmla="*/ 0 w 396"/>
                <a:gd name="T1" fmla="*/ 557 h 587"/>
                <a:gd name="T2" fmla="*/ 198 w 396"/>
                <a:gd name="T3" fmla="*/ 587 h 587"/>
                <a:gd name="T4" fmla="*/ 396 w 396"/>
                <a:gd name="T5" fmla="*/ 558 h 587"/>
                <a:gd name="T6" fmla="*/ 198 w 396"/>
                <a:gd name="T7" fmla="*/ 0 h 587"/>
                <a:gd name="T8" fmla="*/ 0 w 396"/>
                <a:gd name="T9" fmla="*/ 5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587">
                  <a:moveTo>
                    <a:pt x="0" y="557"/>
                  </a:moveTo>
                  <a:cubicBezTo>
                    <a:pt x="63" y="577"/>
                    <a:pt x="129" y="587"/>
                    <a:pt x="198" y="587"/>
                  </a:cubicBezTo>
                  <a:cubicBezTo>
                    <a:pt x="267" y="587"/>
                    <a:pt x="333" y="577"/>
                    <a:pt x="396" y="558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0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250F2517-CDC7-42C9-B856-A33C52199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7400" y="3968750"/>
              <a:ext cx="1782762" cy="1360486"/>
            </a:xfrm>
            <a:custGeom>
              <a:avLst/>
              <a:gdLst>
                <a:gd name="T0" fmla="*/ 587 w 587"/>
                <a:gd name="T1" fmla="*/ 356 h 448"/>
                <a:gd name="T2" fmla="*/ 389 w 587"/>
                <a:gd name="T3" fmla="*/ 0 h 448"/>
                <a:gd name="T4" fmla="*/ 0 w 587"/>
                <a:gd name="T5" fmla="*/ 448 h 448"/>
                <a:gd name="T6" fmla="*/ 587 w 587"/>
                <a:gd name="T7" fmla="*/ 35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448">
                  <a:moveTo>
                    <a:pt x="587" y="356"/>
                  </a:moveTo>
                  <a:cubicBezTo>
                    <a:pt x="559" y="217"/>
                    <a:pt x="488" y="94"/>
                    <a:pt x="389" y="0"/>
                  </a:cubicBezTo>
                  <a:cubicBezTo>
                    <a:pt x="0" y="448"/>
                    <a:pt x="0" y="448"/>
                    <a:pt x="0" y="448"/>
                  </a:cubicBezTo>
                  <a:lnTo>
                    <a:pt x="587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62008BFB-B313-4802-9AAF-124398BA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426" y="3965576"/>
              <a:ext cx="1779588" cy="1363662"/>
            </a:xfrm>
            <a:custGeom>
              <a:avLst/>
              <a:gdLst>
                <a:gd name="T0" fmla="*/ 197 w 586"/>
                <a:gd name="T1" fmla="*/ 0 h 449"/>
                <a:gd name="T2" fmla="*/ 0 w 586"/>
                <a:gd name="T3" fmla="*/ 354 h 449"/>
                <a:gd name="T4" fmla="*/ 586 w 586"/>
                <a:gd name="T5" fmla="*/ 449 h 449"/>
                <a:gd name="T6" fmla="*/ 197 w 586"/>
                <a:gd name="T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449">
                  <a:moveTo>
                    <a:pt x="197" y="0"/>
                  </a:moveTo>
                  <a:cubicBezTo>
                    <a:pt x="98" y="93"/>
                    <a:pt x="28" y="216"/>
                    <a:pt x="0" y="354"/>
                  </a:cubicBezTo>
                  <a:cubicBezTo>
                    <a:pt x="586" y="449"/>
                    <a:pt x="586" y="449"/>
                    <a:pt x="586" y="449"/>
                  </a:cubicBezTo>
                  <a:lnTo>
                    <a:pt x="19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4B1C29CF-9E32-488D-A4E1-E765C717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1563" y="5207000"/>
              <a:ext cx="1793874" cy="1209675"/>
            </a:xfrm>
            <a:custGeom>
              <a:avLst/>
              <a:gdLst>
                <a:gd name="T0" fmla="*/ 5 w 591"/>
                <a:gd name="T1" fmla="*/ 0 h 398"/>
                <a:gd name="T2" fmla="*/ 0 w 591"/>
                <a:gd name="T3" fmla="*/ 80 h 398"/>
                <a:gd name="T4" fmla="*/ 80 w 591"/>
                <a:gd name="T5" fmla="*/ 398 h 398"/>
                <a:gd name="T6" fmla="*/ 591 w 591"/>
                <a:gd name="T7" fmla="*/ 95 h 398"/>
                <a:gd name="T8" fmla="*/ 5 w 591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398">
                  <a:moveTo>
                    <a:pt x="5" y="0"/>
                  </a:moveTo>
                  <a:cubicBezTo>
                    <a:pt x="2" y="26"/>
                    <a:pt x="0" y="53"/>
                    <a:pt x="0" y="80"/>
                  </a:cubicBezTo>
                  <a:cubicBezTo>
                    <a:pt x="0" y="195"/>
                    <a:pt x="29" y="304"/>
                    <a:pt x="80" y="398"/>
                  </a:cubicBezTo>
                  <a:cubicBezTo>
                    <a:pt x="591" y="95"/>
                    <a:pt x="591" y="95"/>
                    <a:pt x="591" y="95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9" name="Freeform 49">
              <a:extLst>
                <a:ext uri="{FF2B5EF4-FFF2-40B4-BE49-F238E27FC236}">
                  <a16:creationId xmlns:a16="http://schemas.microsoft.com/office/drawing/2014/main" id="{F4A376E5-C2FB-464E-BA46-CB5CE080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350" y="5645150"/>
              <a:ext cx="1547813" cy="1697037"/>
            </a:xfrm>
            <a:custGeom>
              <a:avLst/>
              <a:gdLst>
                <a:gd name="T0" fmla="*/ 0 w 510"/>
                <a:gd name="T1" fmla="*/ 303 h 559"/>
                <a:gd name="T2" fmla="*/ 311 w 510"/>
                <a:gd name="T3" fmla="*/ 559 h 559"/>
                <a:gd name="T4" fmla="*/ 510 w 510"/>
                <a:gd name="T5" fmla="*/ 0 h 559"/>
                <a:gd name="T6" fmla="*/ 0 w 510"/>
                <a:gd name="T7" fmla="*/ 30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59">
                  <a:moveTo>
                    <a:pt x="0" y="303"/>
                  </a:moveTo>
                  <a:cubicBezTo>
                    <a:pt x="74" y="417"/>
                    <a:pt x="183" y="507"/>
                    <a:pt x="311" y="559"/>
                  </a:cubicBezTo>
                  <a:cubicBezTo>
                    <a:pt x="510" y="0"/>
                    <a:pt x="510" y="0"/>
                    <a:pt x="510" y="0"/>
                  </a:cubicBez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p3d>
              <a:bevelT w="0" h="0"/>
            </a:sp3d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0067FC-D933-4288-9F63-BAF1C70D0D2D}"/>
              </a:ext>
            </a:extLst>
          </p:cNvPr>
          <p:cNvSpPr/>
          <p:nvPr/>
        </p:nvSpPr>
        <p:spPr>
          <a:xfrm>
            <a:off x="2307489" y="1996955"/>
            <a:ext cx="6072973" cy="3625798"/>
          </a:xfrm>
          <a:custGeom>
            <a:avLst/>
            <a:gdLst>
              <a:gd name="connsiteX0" fmla="*/ 4983628 w 6533086"/>
              <a:gd name="connsiteY0" fmla="*/ 0 h 3900504"/>
              <a:gd name="connsiteX1" fmla="*/ 5650893 w 6533086"/>
              <a:gd name="connsiteY1" fmla="*/ 0 h 3900504"/>
              <a:gd name="connsiteX2" fmla="*/ 5505525 w 6533086"/>
              <a:gd name="connsiteY2" fmla="*/ 117102 h 3900504"/>
              <a:gd name="connsiteX3" fmla="*/ 5576339 w 6533086"/>
              <a:gd name="connsiteY3" fmla="*/ 160269 h 3900504"/>
              <a:gd name="connsiteX4" fmla="*/ 6533086 w 6533086"/>
              <a:gd name="connsiteY4" fmla="*/ 1709525 h 3900504"/>
              <a:gd name="connsiteX5" fmla="*/ 3266543 w 6533086"/>
              <a:gd name="connsiteY5" fmla="*/ 3900504 h 3900504"/>
              <a:gd name="connsiteX6" fmla="*/ 0 w 6533086"/>
              <a:gd name="connsiteY6" fmla="*/ 1709525 h 3900504"/>
              <a:gd name="connsiteX7" fmla="*/ 956748 w 6533086"/>
              <a:gd name="connsiteY7" fmla="*/ 160269 h 3900504"/>
              <a:gd name="connsiteX8" fmla="*/ 1101878 w 6533086"/>
              <a:gd name="connsiteY8" fmla="*/ 71798 h 3900504"/>
              <a:gd name="connsiteX9" fmla="*/ 1310772 w 6533086"/>
              <a:gd name="connsiteY9" fmla="*/ 218307 h 3900504"/>
              <a:gd name="connsiteX10" fmla="*/ 1170639 w 6533086"/>
              <a:gd name="connsiteY10" fmla="*/ 303732 h 3900504"/>
              <a:gd name="connsiteX11" fmla="*/ 302487 w 6533086"/>
              <a:gd name="connsiteY11" fmla="*/ 1709525 h 3900504"/>
              <a:gd name="connsiteX12" fmla="*/ 3266543 w 6533086"/>
              <a:gd name="connsiteY12" fmla="*/ 3697617 h 3900504"/>
              <a:gd name="connsiteX13" fmla="*/ 6230599 w 6533086"/>
              <a:gd name="connsiteY13" fmla="*/ 1709525 h 3900504"/>
              <a:gd name="connsiteX14" fmla="*/ 5362448 w 6533086"/>
              <a:gd name="connsiteY14" fmla="*/ 303732 h 3900504"/>
              <a:gd name="connsiteX15" fmla="*/ 5312013 w 6533086"/>
              <a:gd name="connsiteY15" fmla="*/ 272987 h 3900504"/>
              <a:gd name="connsiteX16" fmla="*/ 5206049 w 6533086"/>
              <a:gd name="connsiteY16" fmla="*/ 358346 h 390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33086" h="3900504">
                <a:moveTo>
                  <a:pt x="4983628" y="0"/>
                </a:moveTo>
                <a:lnTo>
                  <a:pt x="5650893" y="0"/>
                </a:lnTo>
                <a:lnTo>
                  <a:pt x="5505525" y="117102"/>
                </a:lnTo>
                <a:lnTo>
                  <a:pt x="5576339" y="160269"/>
                </a:lnTo>
                <a:cubicBezTo>
                  <a:pt x="6167465" y="556758"/>
                  <a:pt x="6533086" y="1104503"/>
                  <a:pt x="6533086" y="1709525"/>
                </a:cubicBezTo>
                <a:cubicBezTo>
                  <a:pt x="6533086" y="2919569"/>
                  <a:pt x="5070605" y="3900504"/>
                  <a:pt x="3266543" y="3900504"/>
                </a:cubicBezTo>
                <a:cubicBezTo>
                  <a:pt x="1462481" y="3900504"/>
                  <a:pt x="0" y="2919569"/>
                  <a:pt x="0" y="1709525"/>
                </a:cubicBezTo>
                <a:cubicBezTo>
                  <a:pt x="0" y="1104503"/>
                  <a:pt x="365620" y="556758"/>
                  <a:pt x="956748" y="160269"/>
                </a:cubicBezTo>
                <a:lnTo>
                  <a:pt x="1101878" y="71798"/>
                </a:lnTo>
                <a:lnTo>
                  <a:pt x="1310772" y="218307"/>
                </a:lnTo>
                <a:lnTo>
                  <a:pt x="1170639" y="303732"/>
                </a:lnTo>
                <a:cubicBezTo>
                  <a:pt x="634250" y="663506"/>
                  <a:pt x="302487" y="1160529"/>
                  <a:pt x="302487" y="1709525"/>
                </a:cubicBezTo>
                <a:cubicBezTo>
                  <a:pt x="302487" y="2807518"/>
                  <a:pt x="1629540" y="3697617"/>
                  <a:pt x="3266543" y="3697617"/>
                </a:cubicBezTo>
                <a:cubicBezTo>
                  <a:pt x="4903546" y="3697617"/>
                  <a:pt x="6230599" y="2807518"/>
                  <a:pt x="6230599" y="1709525"/>
                </a:cubicBezTo>
                <a:cubicBezTo>
                  <a:pt x="6230599" y="1160529"/>
                  <a:pt x="5898836" y="663506"/>
                  <a:pt x="5362448" y="303732"/>
                </a:cubicBezTo>
                <a:lnTo>
                  <a:pt x="5312013" y="272987"/>
                </a:lnTo>
                <a:lnTo>
                  <a:pt x="5206049" y="358346"/>
                </a:lnTo>
                <a:close/>
              </a:path>
            </a:pathLst>
          </a:cu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8ED7D-9B6C-481C-8FB0-F03340702053}"/>
              </a:ext>
            </a:extLst>
          </p:cNvPr>
          <p:cNvSpPr txBox="1"/>
          <p:nvPr/>
        </p:nvSpPr>
        <p:spPr>
          <a:xfrm>
            <a:off x="2919096" y="164557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b="1" dirty="0">
                <a:cs typeface="Mitra" pitchFamily="2" charset="-78"/>
              </a:rPr>
              <a:t>ورود طرح</a:t>
            </a:r>
            <a:endParaRPr lang="en-US" b="1" dirty="0">
              <a:cs typeface="Mitra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5C791-A994-4835-A236-A12B9FC8394D}"/>
              </a:ext>
            </a:extLst>
          </p:cNvPr>
          <p:cNvSpPr txBox="1"/>
          <p:nvPr/>
        </p:nvSpPr>
        <p:spPr>
          <a:xfrm>
            <a:off x="6425328" y="1503911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b="1" dirty="0">
                <a:cs typeface="Mitra" pitchFamily="2" charset="-78"/>
              </a:rPr>
              <a:t>ايجاد ارزش افزوده</a:t>
            </a:r>
            <a:endParaRPr lang="en-US" b="1" dirty="0">
              <a:cs typeface="Mitra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763D3-D14C-4274-A567-A64E1513FCBC}"/>
              </a:ext>
            </a:extLst>
          </p:cNvPr>
          <p:cNvSpPr txBox="1"/>
          <p:nvPr/>
        </p:nvSpPr>
        <p:spPr>
          <a:xfrm rot="18863836">
            <a:off x="2896575" y="2609271"/>
            <a:ext cx="1200909" cy="30790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b="1" dirty="0">
                <a:latin typeface="Arial" panose="020B0604020202020204" pitchFamily="34" charset="0"/>
                <a:cs typeface="B Titr" panose="00000700000000000000" pitchFamily="2" charset="-78"/>
              </a:rPr>
              <a:t>استقرار</a:t>
            </a:r>
            <a:endParaRPr lang="en-IN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6C457-7D30-495B-98F5-67984EA1B8EB}"/>
              </a:ext>
            </a:extLst>
          </p:cNvPr>
          <p:cNvSpPr txBox="1"/>
          <p:nvPr/>
        </p:nvSpPr>
        <p:spPr>
          <a:xfrm rot="4706857">
            <a:off x="2482549" y="3588115"/>
            <a:ext cx="1200909" cy="30790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b="1" dirty="0">
                <a:latin typeface="Arial" panose="020B0604020202020204" pitchFamily="34" charset="0"/>
                <a:cs typeface="B Titr" panose="00000700000000000000" pitchFamily="2" charset="-78"/>
              </a:rPr>
              <a:t>فناوری ارتباطات و اطلاعات</a:t>
            </a:r>
            <a:endParaRPr lang="en-IN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635C9-5215-48FF-A6AF-D9FD50D966A6}"/>
              </a:ext>
            </a:extLst>
          </p:cNvPr>
          <p:cNvSpPr txBox="1"/>
          <p:nvPr/>
        </p:nvSpPr>
        <p:spPr>
          <a:xfrm rot="1983782">
            <a:off x="3144295" y="4436250"/>
            <a:ext cx="1258393" cy="30790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b="1" dirty="0">
                <a:latin typeface="Arial" panose="020B0604020202020204" pitchFamily="34" charset="0"/>
                <a:cs typeface="B Titr" panose="00000700000000000000" pitchFamily="2" charset="-78"/>
              </a:rPr>
              <a:t>عمومی</a:t>
            </a:r>
            <a:endParaRPr lang="en-IN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B4A33-5D60-4B71-82A1-6FE1342CC11B}"/>
              </a:ext>
            </a:extLst>
          </p:cNvPr>
          <p:cNvSpPr txBox="1"/>
          <p:nvPr/>
        </p:nvSpPr>
        <p:spPr>
          <a:xfrm>
            <a:off x="4466903" y="4891465"/>
            <a:ext cx="1740439" cy="28963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b="1" dirty="0">
                <a:cs typeface="B Titr" panose="00000700000000000000" pitchFamily="2" charset="-78"/>
              </a:rPr>
              <a:t>بازاریابی و تجاری سازی</a:t>
            </a:r>
            <a:endParaRPr lang="en-IN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2CB3D-1F73-4C6A-A13E-E40C4D0C1878}"/>
              </a:ext>
            </a:extLst>
          </p:cNvPr>
          <p:cNvSpPr txBox="1"/>
          <p:nvPr/>
        </p:nvSpPr>
        <p:spPr>
          <a:xfrm rot="19611772">
            <a:off x="6268519" y="4507215"/>
            <a:ext cx="1379890" cy="28963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b="1" dirty="0">
                <a:latin typeface="Arial" panose="020B0604020202020204" pitchFamily="34" charset="0"/>
                <a:cs typeface="B Titr" panose="00000700000000000000" pitchFamily="2" charset="-78"/>
              </a:rPr>
              <a:t>مالی و اعتباری</a:t>
            </a:r>
            <a:endParaRPr lang="en-IN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2274B-25D2-4046-8110-42EE39680BCF}"/>
              </a:ext>
            </a:extLst>
          </p:cNvPr>
          <p:cNvSpPr txBox="1"/>
          <p:nvPr/>
        </p:nvSpPr>
        <p:spPr>
          <a:xfrm rot="16585167">
            <a:off x="6987505" y="3499544"/>
            <a:ext cx="1295206" cy="289638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fa-IR"/>
            </a:defPPr>
            <a:lvl1pPr algn="ctr">
              <a:lnSpc>
                <a:spcPct val="80000"/>
              </a:lnSpc>
              <a:defRPr sz="122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Titr" panose="00000700000000000000" pitchFamily="2" charset="-78"/>
              </a:defRPr>
            </a:lvl1pPr>
          </a:lstStyle>
          <a:p>
            <a:r>
              <a:rPr lang="fa-IR" sz="1800" b="1" dirty="0">
                <a:solidFill>
                  <a:schemeClr val="tx1"/>
                </a:solidFill>
              </a:rPr>
              <a:t>فنی و تخصصی</a:t>
            </a:r>
            <a:endParaRPr lang="en-IN" sz="18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E33BF1-C633-438E-8D4F-9FD5ED87EF9F}"/>
              </a:ext>
            </a:extLst>
          </p:cNvPr>
          <p:cNvSpPr txBox="1"/>
          <p:nvPr/>
        </p:nvSpPr>
        <p:spPr>
          <a:xfrm rot="2700000">
            <a:off x="6510373" y="2536040"/>
            <a:ext cx="1200909" cy="30790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b="1">
                <a:cs typeface="B Titr" panose="00000700000000000000" pitchFamily="2" charset="-78"/>
              </a:rPr>
              <a:t>آموزشی، مشاوره‌ای و راهبر</a:t>
            </a:r>
            <a:endParaRPr lang="en-IN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BFD40C-D078-4380-99A7-92BAA305CC43}"/>
              </a:ext>
            </a:extLst>
          </p:cNvPr>
          <p:cNvGrpSpPr/>
          <p:nvPr/>
        </p:nvGrpSpPr>
        <p:grpSpPr>
          <a:xfrm>
            <a:off x="3117293" y="2328186"/>
            <a:ext cx="4392481" cy="2616201"/>
            <a:chOff x="4519694" y="1253854"/>
            <a:chExt cx="7136304" cy="431020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8390362E-8DC7-475A-AEC2-571A5CAC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8263" y="2626131"/>
              <a:ext cx="55916" cy="305209"/>
            </a:xfrm>
            <a:custGeom>
              <a:avLst/>
              <a:gdLst>
                <a:gd name="T0" fmla="*/ 0 w 25"/>
                <a:gd name="T1" fmla="*/ 1 h 137"/>
                <a:gd name="T2" fmla="*/ 0 w 25"/>
                <a:gd name="T3" fmla="*/ 26 h 137"/>
                <a:gd name="T4" fmla="*/ 24 w 25"/>
                <a:gd name="T5" fmla="*/ 137 h 137"/>
                <a:gd name="T6" fmla="*/ 25 w 25"/>
                <a:gd name="T7" fmla="*/ 105 h 137"/>
                <a:gd name="T8" fmla="*/ 12 w 25"/>
                <a:gd name="T9" fmla="*/ 0 h 137"/>
                <a:gd name="T10" fmla="*/ 0 w 25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7">
                  <a:moveTo>
                    <a:pt x="0" y="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3" y="62"/>
                    <a:pt x="21" y="99"/>
                    <a:pt x="24" y="137"/>
                  </a:cubicBezTo>
                  <a:cubicBezTo>
                    <a:pt x="25" y="126"/>
                    <a:pt x="25" y="115"/>
                    <a:pt x="25" y="105"/>
                  </a:cubicBezTo>
                  <a:cubicBezTo>
                    <a:pt x="25" y="69"/>
                    <a:pt x="20" y="34"/>
                    <a:pt x="1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BD82A70-D57E-4AE8-AE2E-F039209A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312" y="1710503"/>
              <a:ext cx="763023" cy="866701"/>
            </a:xfrm>
            <a:custGeom>
              <a:avLst/>
              <a:gdLst>
                <a:gd name="T0" fmla="*/ 7 w 343"/>
                <a:gd name="T1" fmla="*/ 0 h 389"/>
                <a:gd name="T2" fmla="*/ 0 w 343"/>
                <a:gd name="T3" fmla="*/ 6 h 389"/>
                <a:gd name="T4" fmla="*/ 0 w 343"/>
                <a:gd name="T5" fmla="*/ 61 h 389"/>
                <a:gd name="T6" fmla="*/ 343 w 343"/>
                <a:gd name="T7" fmla="*/ 389 h 389"/>
                <a:gd name="T8" fmla="*/ 343 w 343"/>
                <a:gd name="T9" fmla="*/ 325 h 389"/>
                <a:gd name="T10" fmla="*/ 7 w 343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89">
                  <a:moveTo>
                    <a:pt x="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56" y="142"/>
                    <a:pt x="279" y="265"/>
                    <a:pt x="343" y="389"/>
                  </a:cubicBezTo>
                  <a:cubicBezTo>
                    <a:pt x="343" y="325"/>
                    <a:pt x="343" y="325"/>
                    <a:pt x="343" y="325"/>
                  </a:cubicBezTo>
                  <a:cubicBezTo>
                    <a:pt x="280" y="203"/>
                    <a:pt x="160" y="82"/>
                    <a:pt x="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61F15CF-BEDD-4183-A64A-D98DF89B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357" y="1710503"/>
              <a:ext cx="774671" cy="864371"/>
            </a:xfrm>
            <a:custGeom>
              <a:avLst/>
              <a:gdLst>
                <a:gd name="T0" fmla="*/ 340 w 348"/>
                <a:gd name="T1" fmla="*/ 0 h 388"/>
                <a:gd name="T2" fmla="*/ 0 w 348"/>
                <a:gd name="T3" fmla="*/ 324 h 388"/>
                <a:gd name="T4" fmla="*/ 0 w 348"/>
                <a:gd name="T5" fmla="*/ 388 h 388"/>
                <a:gd name="T6" fmla="*/ 348 w 348"/>
                <a:gd name="T7" fmla="*/ 60 h 388"/>
                <a:gd name="T8" fmla="*/ 348 w 348"/>
                <a:gd name="T9" fmla="*/ 6 h 388"/>
                <a:gd name="T10" fmla="*/ 340 w 348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88">
                  <a:moveTo>
                    <a:pt x="340" y="0"/>
                  </a:moveTo>
                  <a:cubicBezTo>
                    <a:pt x="184" y="83"/>
                    <a:pt x="62" y="199"/>
                    <a:pt x="0" y="32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63" y="261"/>
                    <a:pt x="188" y="143"/>
                    <a:pt x="348" y="60"/>
                  </a:cubicBezTo>
                  <a:cubicBezTo>
                    <a:pt x="348" y="6"/>
                    <a:pt x="348" y="6"/>
                    <a:pt x="348" y="6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99CF0E-D3A7-4988-B0D5-32AE569DAA47}"/>
                </a:ext>
              </a:extLst>
            </p:cNvPr>
            <p:cNvGrpSpPr/>
            <p:nvPr/>
          </p:nvGrpSpPr>
          <p:grpSpPr>
            <a:xfrm>
              <a:off x="4519694" y="1253854"/>
              <a:ext cx="7136304" cy="4148286"/>
              <a:chOff x="4519694" y="1253853"/>
              <a:chExt cx="7136303" cy="4148284"/>
            </a:xfrm>
            <a:gradFill>
              <a:gsLst>
                <a:gs pos="0">
                  <a:schemeClr val="accent1">
                    <a:lumMod val="61000"/>
                    <a:lumOff val="39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870EDEA5-6580-4921-9D35-C897314B8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453" y="1256183"/>
                <a:ext cx="1840575" cy="1238311"/>
              </a:xfrm>
              <a:custGeom>
                <a:avLst/>
                <a:gdLst>
                  <a:gd name="T0" fmla="*/ 827 w 827"/>
                  <a:gd name="T1" fmla="*/ 209 h 556"/>
                  <a:gd name="T2" fmla="*/ 546 w 827"/>
                  <a:gd name="T3" fmla="*/ 0 h 556"/>
                  <a:gd name="T4" fmla="*/ 0 w 827"/>
                  <a:gd name="T5" fmla="*/ 511 h 556"/>
                  <a:gd name="T6" fmla="*/ 480 w 827"/>
                  <a:gd name="T7" fmla="*/ 556 h 556"/>
                  <a:gd name="T8" fmla="*/ 827 w 827"/>
                  <a:gd name="T9" fmla="*/ 2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556">
                    <a:moveTo>
                      <a:pt x="827" y="209"/>
                    </a:moveTo>
                    <a:cubicBezTo>
                      <a:pt x="546" y="0"/>
                      <a:pt x="546" y="0"/>
                      <a:pt x="546" y="0"/>
                    </a:cubicBezTo>
                    <a:cubicBezTo>
                      <a:pt x="291" y="129"/>
                      <a:pt x="98" y="306"/>
                      <a:pt x="0" y="511"/>
                    </a:cubicBezTo>
                    <a:cubicBezTo>
                      <a:pt x="480" y="556"/>
                      <a:pt x="480" y="556"/>
                      <a:pt x="480" y="556"/>
                    </a:cubicBezTo>
                    <a:cubicBezTo>
                      <a:pt x="542" y="419"/>
                      <a:pt x="664" y="299"/>
                      <a:pt x="827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26" tIns="40063" rIns="80126" bIns="40063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b="1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D19F8445-CCA8-48A7-9DF2-809999965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6312" y="1253853"/>
                <a:ext cx="1823101" cy="1231322"/>
              </a:xfrm>
              <a:custGeom>
                <a:avLst/>
                <a:gdLst>
                  <a:gd name="T0" fmla="*/ 343 w 819"/>
                  <a:gd name="T1" fmla="*/ 553 h 553"/>
                  <a:gd name="T2" fmla="*/ 819 w 819"/>
                  <a:gd name="T3" fmla="*/ 505 h 553"/>
                  <a:gd name="T4" fmla="*/ 275 w 819"/>
                  <a:gd name="T5" fmla="*/ 0 h 553"/>
                  <a:gd name="T6" fmla="*/ 0 w 819"/>
                  <a:gd name="T7" fmla="*/ 211 h 553"/>
                  <a:gd name="T8" fmla="*/ 343 w 819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553">
                    <a:moveTo>
                      <a:pt x="343" y="553"/>
                    </a:moveTo>
                    <a:cubicBezTo>
                      <a:pt x="819" y="505"/>
                      <a:pt x="819" y="505"/>
                      <a:pt x="819" y="505"/>
                    </a:cubicBezTo>
                    <a:cubicBezTo>
                      <a:pt x="720" y="303"/>
                      <a:pt x="527" y="128"/>
                      <a:pt x="275" y="0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160" y="300"/>
                      <a:pt x="281" y="418"/>
                      <a:pt x="343" y="5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26" tIns="40063" rIns="80126" bIns="40063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b="1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7549D7BF-DC52-48CB-BFA9-59829B320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694" y="2503813"/>
                <a:ext cx="1333834" cy="1474790"/>
              </a:xfrm>
              <a:custGeom>
                <a:avLst/>
                <a:gdLst>
                  <a:gd name="T0" fmla="*/ 508 w 599"/>
                  <a:gd name="T1" fmla="*/ 198 h 662"/>
                  <a:gd name="T2" fmla="*/ 533 w 599"/>
                  <a:gd name="T3" fmla="*/ 47 h 662"/>
                  <a:gd name="T4" fmla="*/ 50 w 599"/>
                  <a:gd name="T5" fmla="*/ 0 h 662"/>
                  <a:gd name="T6" fmla="*/ 0 w 599"/>
                  <a:gd name="T7" fmla="*/ 261 h 662"/>
                  <a:gd name="T8" fmla="*/ 123 w 599"/>
                  <a:gd name="T9" fmla="*/ 662 h 662"/>
                  <a:gd name="T10" fmla="*/ 599 w 599"/>
                  <a:gd name="T11" fmla="*/ 483 h 662"/>
                  <a:gd name="T12" fmla="*/ 508 w 599"/>
                  <a:gd name="T13" fmla="*/ 19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62">
                    <a:moveTo>
                      <a:pt x="508" y="198"/>
                    </a:moveTo>
                    <a:cubicBezTo>
                      <a:pt x="508" y="146"/>
                      <a:pt x="517" y="95"/>
                      <a:pt x="533" y="47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17" y="83"/>
                      <a:pt x="0" y="171"/>
                      <a:pt x="0" y="261"/>
                    </a:cubicBezTo>
                    <a:cubicBezTo>
                      <a:pt x="0" y="403"/>
                      <a:pt x="43" y="538"/>
                      <a:pt x="123" y="662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40" y="396"/>
                      <a:pt x="508" y="299"/>
                      <a:pt x="508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26" tIns="40063" rIns="80126" bIns="40063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b="1"/>
              </a:p>
            </p:txBody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CE57F3D2-018F-4DE2-9B83-459017AB8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63" y="2521287"/>
                <a:ext cx="1333834" cy="1457316"/>
              </a:xfrm>
              <a:custGeom>
                <a:avLst/>
                <a:gdLst>
                  <a:gd name="T0" fmla="*/ 94 w 599"/>
                  <a:gd name="T1" fmla="*/ 190 h 654"/>
                  <a:gd name="T2" fmla="*/ 0 w 599"/>
                  <a:gd name="T3" fmla="*/ 479 h 654"/>
                  <a:gd name="T4" fmla="*/ 476 w 599"/>
                  <a:gd name="T5" fmla="*/ 654 h 654"/>
                  <a:gd name="T6" fmla="*/ 599 w 599"/>
                  <a:gd name="T7" fmla="*/ 253 h 654"/>
                  <a:gd name="T8" fmla="*/ 552 w 599"/>
                  <a:gd name="T9" fmla="*/ 0 h 654"/>
                  <a:gd name="T10" fmla="*/ 72 w 599"/>
                  <a:gd name="T11" fmla="*/ 49 h 654"/>
                  <a:gd name="T12" fmla="*/ 94 w 599"/>
                  <a:gd name="T13" fmla="*/ 1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654">
                    <a:moveTo>
                      <a:pt x="94" y="190"/>
                    </a:moveTo>
                    <a:cubicBezTo>
                      <a:pt x="94" y="293"/>
                      <a:pt x="60" y="391"/>
                      <a:pt x="0" y="479"/>
                    </a:cubicBezTo>
                    <a:cubicBezTo>
                      <a:pt x="476" y="654"/>
                      <a:pt x="476" y="654"/>
                      <a:pt x="476" y="654"/>
                    </a:cubicBezTo>
                    <a:cubicBezTo>
                      <a:pt x="554" y="532"/>
                      <a:pt x="599" y="394"/>
                      <a:pt x="599" y="253"/>
                    </a:cubicBezTo>
                    <a:cubicBezTo>
                      <a:pt x="599" y="166"/>
                      <a:pt x="583" y="81"/>
                      <a:pt x="552" y="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86" y="94"/>
                      <a:pt x="94" y="141"/>
                      <a:pt x="94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26" tIns="40063" rIns="80126" bIns="40063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b="1"/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7ACED6EE-FE78-4F18-96A3-41A37275C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07" y="3700187"/>
                <a:ext cx="2197040" cy="1502748"/>
              </a:xfrm>
              <a:custGeom>
                <a:avLst/>
                <a:gdLst>
                  <a:gd name="T0" fmla="*/ 0 w 987"/>
                  <a:gd name="T1" fmla="*/ 314 h 675"/>
                  <a:gd name="T2" fmla="*/ 200 w 987"/>
                  <a:gd name="T3" fmla="*/ 675 h 675"/>
                  <a:gd name="T4" fmla="*/ 987 w 987"/>
                  <a:gd name="T5" fmla="*/ 185 h 675"/>
                  <a:gd name="T6" fmla="*/ 516 w 987"/>
                  <a:gd name="T7" fmla="*/ 0 h 675"/>
                  <a:gd name="T8" fmla="*/ 0 w 987"/>
                  <a:gd name="T9" fmla="*/ 31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675">
                    <a:moveTo>
                      <a:pt x="0" y="314"/>
                    </a:moveTo>
                    <a:cubicBezTo>
                      <a:pt x="200" y="675"/>
                      <a:pt x="200" y="675"/>
                      <a:pt x="200" y="675"/>
                    </a:cubicBezTo>
                    <a:cubicBezTo>
                      <a:pt x="542" y="576"/>
                      <a:pt x="821" y="402"/>
                      <a:pt x="987" y="185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402" y="139"/>
                      <a:pt x="220" y="250"/>
                      <a:pt x="0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26" tIns="40063" rIns="80126" bIns="40063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b="1"/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B03FAA81-CE89-498F-8306-BB235B67B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854" y="4450396"/>
                <a:ext cx="2466137" cy="951741"/>
              </a:xfrm>
              <a:custGeom>
                <a:avLst/>
                <a:gdLst>
                  <a:gd name="T0" fmla="*/ 553 w 1108"/>
                  <a:gd name="T1" fmla="*/ 40 h 427"/>
                  <a:gd name="T2" fmla="*/ 196 w 1108"/>
                  <a:gd name="T3" fmla="*/ 1 h 427"/>
                  <a:gd name="T4" fmla="*/ 0 w 1108"/>
                  <a:gd name="T5" fmla="*/ 364 h 427"/>
                  <a:gd name="T6" fmla="*/ 552 w 1108"/>
                  <a:gd name="T7" fmla="*/ 427 h 427"/>
                  <a:gd name="T8" fmla="*/ 1108 w 1108"/>
                  <a:gd name="T9" fmla="*/ 363 h 427"/>
                  <a:gd name="T10" fmla="*/ 916 w 1108"/>
                  <a:gd name="T11" fmla="*/ 0 h 427"/>
                  <a:gd name="T12" fmla="*/ 553 w 1108"/>
                  <a:gd name="T13" fmla="*/ 4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8" h="427">
                    <a:moveTo>
                      <a:pt x="553" y="40"/>
                    </a:moveTo>
                    <a:cubicBezTo>
                      <a:pt x="428" y="40"/>
                      <a:pt x="308" y="27"/>
                      <a:pt x="196" y="1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172" y="405"/>
                      <a:pt x="358" y="427"/>
                      <a:pt x="552" y="427"/>
                    </a:cubicBezTo>
                    <a:cubicBezTo>
                      <a:pt x="747" y="427"/>
                      <a:pt x="935" y="405"/>
                      <a:pt x="1108" y="363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803" y="26"/>
                      <a:pt x="681" y="40"/>
                      <a:pt x="55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26" tIns="40063" rIns="80126" bIns="40063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b="1"/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9C9AB3B1-4DEA-4A85-A489-E4A9A494E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634" y="3688538"/>
                <a:ext cx="2192380" cy="1510903"/>
              </a:xfrm>
              <a:custGeom>
                <a:avLst/>
                <a:gdLst>
                  <a:gd name="T0" fmla="*/ 466 w 985"/>
                  <a:gd name="T1" fmla="*/ 0 h 678"/>
                  <a:gd name="T2" fmla="*/ 0 w 985"/>
                  <a:gd name="T3" fmla="*/ 193 h 678"/>
                  <a:gd name="T4" fmla="*/ 778 w 985"/>
                  <a:gd name="T5" fmla="*/ 678 h 678"/>
                  <a:gd name="T6" fmla="*/ 985 w 985"/>
                  <a:gd name="T7" fmla="*/ 319 h 678"/>
                  <a:gd name="T8" fmla="*/ 466 w 985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5" h="678">
                    <a:moveTo>
                      <a:pt x="466" y="0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165" y="407"/>
                      <a:pt x="440" y="580"/>
                      <a:pt x="778" y="678"/>
                    </a:cubicBezTo>
                    <a:cubicBezTo>
                      <a:pt x="985" y="319"/>
                      <a:pt x="985" y="319"/>
                      <a:pt x="985" y="319"/>
                    </a:cubicBezTo>
                    <a:cubicBezTo>
                      <a:pt x="762" y="253"/>
                      <a:pt x="580" y="140"/>
                      <a:pt x="4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126" tIns="40063" rIns="80126" bIns="40063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b="1"/>
              </a:p>
            </p:txBody>
          </p:sp>
        </p:grp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356D36A-B768-448C-86F5-02430FEEB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4678" y="4111405"/>
              <a:ext cx="1754370" cy="1254620"/>
            </a:xfrm>
            <a:custGeom>
              <a:avLst/>
              <a:gdLst>
                <a:gd name="T0" fmla="*/ 0 w 788"/>
                <a:gd name="T1" fmla="*/ 490 h 563"/>
                <a:gd name="T2" fmla="*/ 0 w 788"/>
                <a:gd name="T3" fmla="*/ 563 h 563"/>
                <a:gd name="T4" fmla="*/ 788 w 788"/>
                <a:gd name="T5" fmla="*/ 73 h 563"/>
                <a:gd name="T6" fmla="*/ 788 w 788"/>
                <a:gd name="T7" fmla="*/ 0 h 563"/>
                <a:gd name="T8" fmla="*/ 0 w 788"/>
                <a:gd name="T9" fmla="*/ 49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8" h="563">
                  <a:moveTo>
                    <a:pt x="0" y="49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343" y="464"/>
                    <a:pt x="622" y="290"/>
                    <a:pt x="788" y="73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22" y="217"/>
                    <a:pt x="343" y="391"/>
                    <a:pt x="0" y="49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4E5023B-D30F-439A-93A6-2FB75AA10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241" y="3165490"/>
              <a:ext cx="273757" cy="975039"/>
            </a:xfrm>
            <a:custGeom>
              <a:avLst/>
              <a:gdLst>
                <a:gd name="T0" fmla="*/ 122 w 123"/>
                <a:gd name="T1" fmla="*/ 0 h 438"/>
                <a:gd name="T2" fmla="*/ 0 w 123"/>
                <a:gd name="T3" fmla="*/ 365 h 438"/>
                <a:gd name="T4" fmla="*/ 0 w 123"/>
                <a:gd name="T5" fmla="*/ 438 h 438"/>
                <a:gd name="T6" fmla="*/ 123 w 123"/>
                <a:gd name="T7" fmla="*/ 37 h 438"/>
                <a:gd name="T8" fmla="*/ 122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22" y="0"/>
                  </a:moveTo>
                  <a:cubicBezTo>
                    <a:pt x="116" y="129"/>
                    <a:pt x="73" y="252"/>
                    <a:pt x="0" y="365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79" y="315"/>
                    <a:pt x="123" y="179"/>
                    <a:pt x="123" y="37"/>
                  </a:cubicBezTo>
                  <a:cubicBezTo>
                    <a:pt x="123" y="25"/>
                    <a:pt x="123" y="12"/>
                    <a:pt x="12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D5C5FFA-CEF3-4568-979B-94C1145B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34" y="4118395"/>
              <a:ext cx="1727577" cy="1242971"/>
            </a:xfrm>
            <a:custGeom>
              <a:avLst/>
              <a:gdLst>
                <a:gd name="T0" fmla="*/ 0 w 776"/>
                <a:gd name="T1" fmla="*/ 0 h 558"/>
                <a:gd name="T2" fmla="*/ 0 w 776"/>
                <a:gd name="T3" fmla="*/ 73 h 558"/>
                <a:gd name="T4" fmla="*/ 776 w 776"/>
                <a:gd name="T5" fmla="*/ 558 h 558"/>
                <a:gd name="T6" fmla="*/ 776 w 776"/>
                <a:gd name="T7" fmla="*/ 485 h 558"/>
                <a:gd name="T8" fmla="*/ 0 w 776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558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65" y="287"/>
                    <a:pt x="439" y="459"/>
                    <a:pt x="776" y="558"/>
                  </a:cubicBezTo>
                  <a:cubicBezTo>
                    <a:pt x="776" y="485"/>
                    <a:pt x="776" y="485"/>
                    <a:pt x="776" y="485"/>
                  </a:cubicBezTo>
                  <a:cubicBezTo>
                    <a:pt x="439" y="386"/>
                    <a:pt x="165" y="214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A2A573B-F1DC-43D3-9000-B9B6B33D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854" y="5258853"/>
              <a:ext cx="2466138" cy="305209"/>
            </a:xfrm>
            <a:custGeom>
              <a:avLst/>
              <a:gdLst>
                <a:gd name="T0" fmla="*/ 552 w 1108"/>
                <a:gd name="T1" fmla="*/ 64 h 137"/>
                <a:gd name="T2" fmla="*/ 0 w 1108"/>
                <a:gd name="T3" fmla="*/ 1 h 137"/>
                <a:gd name="T4" fmla="*/ 0 w 1108"/>
                <a:gd name="T5" fmla="*/ 74 h 137"/>
                <a:gd name="T6" fmla="*/ 552 w 1108"/>
                <a:gd name="T7" fmla="*/ 137 h 137"/>
                <a:gd name="T8" fmla="*/ 1108 w 1108"/>
                <a:gd name="T9" fmla="*/ 73 h 137"/>
                <a:gd name="T10" fmla="*/ 1108 w 1108"/>
                <a:gd name="T11" fmla="*/ 0 h 137"/>
                <a:gd name="T12" fmla="*/ 552 w 1108"/>
                <a:gd name="T13" fmla="*/ 6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8" h="137">
                  <a:moveTo>
                    <a:pt x="552" y="64"/>
                  </a:moveTo>
                  <a:cubicBezTo>
                    <a:pt x="358" y="64"/>
                    <a:pt x="172" y="42"/>
                    <a:pt x="0" y="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72" y="115"/>
                    <a:pt x="358" y="137"/>
                    <a:pt x="552" y="137"/>
                  </a:cubicBezTo>
                  <a:cubicBezTo>
                    <a:pt x="747" y="137"/>
                    <a:pt x="935" y="115"/>
                    <a:pt x="1108" y="73"/>
                  </a:cubicBezTo>
                  <a:cubicBezTo>
                    <a:pt x="1108" y="0"/>
                    <a:pt x="1108" y="0"/>
                    <a:pt x="1108" y="0"/>
                  </a:cubicBezTo>
                  <a:cubicBezTo>
                    <a:pt x="935" y="42"/>
                    <a:pt x="747" y="64"/>
                    <a:pt x="552" y="6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9D34E54-CAD7-496D-BACA-A0C6299D0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94" y="3165490"/>
              <a:ext cx="273757" cy="975039"/>
            </a:xfrm>
            <a:custGeom>
              <a:avLst/>
              <a:gdLst>
                <a:gd name="T0" fmla="*/ 1 w 123"/>
                <a:gd name="T1" fmla="*/ 0 h 438"/>
                <a:gd name="T2" fmla="*/ 0 w 123"/>
                <a:gd name="T3" fmla="*/ 37 h 438"/>
                <a:gd name="T4" fmla="*/ 123 w 123"/>
                <a:gd name="T5" fmla="*/ 438 h 438"/>
                <a:gd name="T6" fmla="*/ 123 w 123"/>
                <a:gd name="T7" fmla="*/ 364 h 438"/>
                <a:gd name="T8" fmla="*/ 1 w 123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8">
                  <a:moveTo>
                    <a:pt x="1" y="0"/>
                  </a:moveTo>
                  <a:cubicBezTo>
                    <a:pt x="0" y="12"/>
                    <a:pt x="0" y="25"/>
                    <a:pt x="0" y="37"/>
                  </a:cubicBezTo>
                  <a:cubicBezTo>
                    <a:pt x="0" y="179"/>
                    <a:pt x="43" y="314"/>
                    <a:pt x="123" y="438"/>
                  </a:cubicBezTo>
                  <a:cubicBezTo>
                    <a:pt x="123" y="364"/>
                    <a:pt x="123" y="364"/>
                    <a:pt x="123" y="364"/>
                  </a:cubicBezTo>
                  <a:cubicBezTo>
                    <a:pt x="50" y="252"/>
                    <a:pt x="7" y="129"/>
                    <a:pt x="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74E13B0-DCFC-4E7B-A344-9C66E946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503" y="2606327"/>
              <a:ext cx="66402" cy="325013"/>
            </a:xfrm>
            <a:custGeom>
              <a:avLst/>
              <a:gdLst>
                <a:gd name="T0" fmla="*/ 16 w 30"/>
                <a:gd name="T1" fmla="*/ 0 h 146"/>
                <a:gd name="T2" fmla="*/ 0 w 30"/>
                <a:gd name="T3" fmla="*/ 114 h 146"/>
                <a:gd name="T4" fmla="*/ 1 w 30"/>
                <a:gd name="T5" fmla="*/ 146 h 146"/>
                <a:gd name="T6" fmla="*/ 30 w 30"/>
                <a:gd name="T7" fmla="*/ 18 h 146"/>
                <a:gd name="T8" fmla="*/ 30 w 30"/>
                <a:gd name="T9" fmla="*/ 1 h 146"/>
                <a:gd name="T10" fmla="*/ 16 w 30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6">
                  <a:moveTo>
                    <a:pt x="16" y="0"/>
                  </a:moveTo>
                  <a:cubicBezTo>
                    <a:pt x="5" y="37"/>
                    <a:pt x="0" y="74"/>
                    <a:pt x="0" y="114"/>
                  </a:cubicBezTo>
                  <a:cubicBezTo>
                    <a:pt x="0" y="124"/>
                    <a:pt x="0" y="135"/>
                    <a:pt x="1" y="146"/>
                  </a:cubicBezTo>
                  <a:cubicBezTo>
                    <a:pt x="4" y="102"/>
                    <a:pt x="14" y="59"/>
                    <a:pt x="30" y="18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A01D214A-827D-42C8-93AD-A4832BE10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455" y="2394311"/>
              <a:ext cx="1065903" cy="180563"/>
            </a:xfrm>
            <a:custGeom>
              <a:avLst/>
              <a:gdLst>
                <a:gd name="T0" fmla="*/ 0 w 915"/>
                <a:gd name="T1" fmla="*/ 0 h 155"/>
                <a:gd name="T2" fmla="*/ 0 w 915"/>
                <a:gd name="T3" fmla="*/ 101 h 155"/>
                <a:gd name="T4" fmla="*/ 915 w 915"/>
                <a:gd name="T5" fmla="*/ 155 h 155"/>
                <a:gd name="T6" fmla="*/ 915 w 915"/>
                <a:gd name="T7" fmla="*/ 32 h 155"/>
                <a:gd name="T8" fmla="*/ 0 w 915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55">
                  <a:moveTo>
                    <a:pt x="0" y="0"/>
                  </a:moveTo>
                  <a:lnTo>
                    <a:pt x="0" y="101"/>
                  </a:lnTo>
                  <a:lnTo>
                    <a:pt x="915" y="155"/>
                  </a:lnTo>
                  <a:lnTo>
                    <a:pt x="91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C32A2B9A-49ED-46E2-B10E-6357B7F8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52" y="3579036"/>
              <a:ext cx="1060078" cy="561491"/>
            </a:xfrm>
            <a:custGeom>
              <a:avLst/>
              <a:gdLst>
                <a:gd name="T0" fmla="*/ 0 w 910"/>
                <a:gd name="T1" fmla="*/ 482 h 482"/>
                <a:gd name="T2" fmla="*/ 910 w 910"/>
                <a:gd name="T3" fmla="*/ 121 h 482"/>
                <a:gd name="T4" fmla="*/ 910 w 910"/>
                <a:gd name="T5" fmla="*/ 0 h 482"/>
                <a:gd name="T6" fmla="*/ 0 w 910"/>
                <a:gd name="T7" fmla="*/ 341 h 482"/>
                <a:gd name="T8" fmla="*/ 0 w 910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82">
                  <a:moveTo>
                    <a:pt x="0" y="482"/>
                  </a:moveTo>
                  <a:lnTo>
                    <a:pt x="910" y="121"/>
                  </a:lnTo>
                  <a:lnTo>
                    <a:pt x="910" y="0"/>
                  </a:lnTo>
                  <a:lnTo>
                    <a:pt x="0" y="341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6CC33AE-AC99-4FDF-A5E5-D9694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11" y="4399141"/>
              <a:ext cx="464804" cy="962226"/>
            </a:xfrm>
            <a:custGeom>
              <a:avLst/>
              <a:gdLst>
                <a:gd name="T0" fmla="*/ 399 w 399"/>
                <a:gd name="T1" fmla="*/ 0 h 826"/>
                <a:gd name="T2" fmla="*/ 399 w 399"/>
                <a:gd name="T3" fmla="*/ 149 h 826"/>
                <a:gd name="T4" fmla="*/ 0 w 399"/>
                <a:gd name="T5" fmla="*/ 826 h 826"/>
                <a:gd name="T6" fmla="*/ 0 w 399"/>
                <a:gd name="T7" fmla="*/ 687 h 826"/>
                <a:gd name="T8" fmla="*/ 399 w 399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826">
                  <a:moveTo>
                    <a:pt x="399" y="0"/>
                  </a:moveTo>
                  <a:lnTo>
                    <a:pt x="399" y="149"/>
                  </a:lnTo>
                  <a:lnTo>
                    <a:pt x="0" y="826"/>
                  </a:lnTo>
                  <a:lnTo>
                    <a:pt x="0" y="687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793DBA0C-41AA-49AA-99EF-F95291615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2010" y="4399141"/>
              <a:ext cx="442671" cy="966884"/>
            </a:xfrm>
            <a:custGeom>
              <a:avLst/>
              <a:gdLst>
                <a:gd name="T0" fmla="*/ 0 w 380"/>
                <a:gd name="T1" fmla="*/ 0 h 830"/>
                <a:gd name="T2" fmla="*/ 0 w 380"/>
                <a:gd name="T3" fmla="*/ 145 h 830"/>
                <a:gd name="T4" fmla="*/ 380 w 380"/>
                <a:gd name="T5" fmla="*/ 830 h 830"/>
                <a:gd name="T6" fmla="*/ 380 w 380"/>
                <a:gd name="T7" fmla="*/ 690 h 830"/>
                <a:gd name="T8" fmla="*/ 0 w 380"/>
                <a:gd name="T9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830">
                  <a:moveTo>
                    <a:pt x="0" y="0"/>
                  </a:moveTo>
                  <a:lnTo>
                    <a:pt x="0" y="145"/>
                  </a:lnTo>
                  <a:lnTo>
                    <a:pt x="380" y="830"/>
                  </a:lnTo>
                  <a:lnTo>
                    <a:pt x="380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3892ACC-F3F6-4BA4-AAAC-39C29D49D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2166" y="3588355"/>
              <a:ext cx="1060078" cy="552173"/>
            </a:xfrm>
            <a:custGeom>
              <a:avLst/>
              <a:gdLst>
                <a:gd name="T0" fmla="*/ 910 w 910"/>
                <a:gd name="T1" fmla="*/ 474 h 474"/>
                <a:gd name="T2" fmla="*/ 0 w 910"/>
                <a:gd name="T3" fmla="*/ 124 h 474"/>
                <a:gd name="T4" fmla="*/ 0 w 910"/>
                <a:gd name="T5" fmla="*/ 0 h 474"/>
                <a:gd name="T6" fmla="*/ 910 w 910"/>
                <a:gd name="T7" fmla="*/ 335 h 474"/>
                <a:gd name="T8" fmla="*/ 910 w 910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474">
                  <a:moveTo>
                    <a:pt x="910" y="47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910" y="335"/>
                  </a:lnTo>
                  <a:lnTo>
                    <a:pt x="910" y="4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868D3998-2B86-4D03-9B07-4A4684623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335" y="2379167"/>
              <a:ext cx="1060078" cy="198037"/>
            </a:xfrm>
            <a:custGeom>
              <a:avLst/>
              <a:gdLst>
                <a:gd name="T0" fmla="*/ 0 w 910"/>
                <a:gd name="T1" fmla="*/ 170 h 170"/>
                <a:gd name="T2" fmla="*/ 910 w 910"/>
                <a:gd name="T3" fmla="*/ 109 h 170"/>
                <a:gd name="T4" fmla="*/ 910 w 910"/>
                <a:gd name="T5" fmla="*/ 0 h 170"/>
                <a:gd name="T6" fmla="*/ 0 w 910"/>
                <a:gd name="T7" fmla="*/ 47 h 170"/>
                <a:gd name="T8" fmla="*/ 0 w 91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0" h="170">
                  <a:moveTo>
                    <a:pt x="0" y="170"/>
                  </a:moveTo>
                  <a:lnTo>
                    <a:pt x="910" y="109"/>
                  </a:lnTo>
                  <a:lnTo>
                    <a:pt x="910" y="0"/>
                  </a:lnTo>
                  <a:lnTo>
                    <a:pt x="0" y="47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CE1EF8-719F-4005-9C4A-7741F5B68D44}"/>
              </a:ext>
            </a:extLst>
          </p:cNvPr>
          <p:cNvGrpSpPr/>
          <p:nvPr/>
        </p:nvGrpSpPr>
        <p:grpSpPr>
          <a:xfrm>
            <a:off x="6734930" y="2570354"/>
            <a:ext cx="248196" cy="291634"/>
            <a:chOff x="-22620288" y="7026275"/>
            <a:chExt cx="3990975" cy="4689476"/>
          </a:xfrm>
          <a:solidFill>
            <a:schemeClr val="bg1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DACA7AC8-0481-4207-A19D-6DEB3DBAC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697950" y="7026275"/>
              <a:ext cx="2143125" cy="2527300"/>
            </a:xfrm>
            <a:custGeom>
              <a:avLst/>
              <a:gdLst>
                <a:gd name="T0" fmla="*/ 348 w 707"/>
                <a:gd name="T1" fmla="*/ 833 h 833"/>
                <a:gd name="T2" fmla="*/ 359 w 707"/>
                <a:gd name="T3" fmla="*/ 833 h 833"/>
                <a:gd name="T4" fmla="*/ 584 w 707"/>
                <a:gd name="T5" fmla="*/ 735 h 833"/>
                <a:gd name="T6" fmla="*/ 685 w 707"/>
                <a:gd name="T7" fmla="*/ 336 h 833"/>
                <a:gd name="T8" fmla="*/ 530 w 707"/>
                <a:gd name="T9" fmla="*/ 46 h 833"/>
                <a:gd name="T10" fmla="*/ 357 w 707"/>
                <a:gd name="T11" fmla="*/ 0 h 833"/>
                <a:gd name="T12" fmla="*/ 352 w 707"/>
                <a:gd name="T13" fmla="*/ 0 h 833"/>
                <a:gd name="T14" fmla="*/ 180 w 707"/>
                <a:gd name="T15" fmla="*/ 44 h 833"/>
                <a:gd name="T16" fmla="*/ 23 w 707"/>
                <a:gd name="T17" fmla="*/ 336 h 833"/>
                <a:gd name="T18" fmla="*/ 123 w 707"/>
                <a:gd name="T19" fmla="*/ 735 h 833"/>
                <a:gd name="T20" fmla="*/ 348 w 707"/>
                <a:gd name="T21" fmla="*/ 833 h 833"/>
                <a:gd name="T22" fmla="*/ 108 w 707"/>
                <a:gd name="T23" fmla="*/ 344 h 833"/>
                <a:gd name="T24" fmla="*/ 108 w 707"/>
                <a:gd name="T25" fmla="*/ 341 h 833"/>
                <a:gd name="T26" fmla="*/ 352 w 707"/>
                <a:gd name="T27" fmla="*/ 87 h 833"/>
                <a:gd name="T28" fmla="*/ 355 w 707"/>
                <a:gd name="T29" fmla="*/ 87 h 833"/>
                <a:gd name="T30" fmla="*/ 599 w 707"/>
                <a:gd name="T31" fmla="*/ 341 h 833"/>
                <a:gd name="T32" fmla="*/ 599 w 707"/>
                <a:gd name="T33" fmla="*/ 344 h 833"/>
                <a:gd name="T34" fmla="*/ 520 w 707"/>
                <a:gd name="T35" fmla="*/ 678 h 833"/>
                <a:gd name="T36" fmla="*/ 355 w 707"/>
                <a:gd name="T37" fmla="*/ 747 h 833"/>
                <a:gd name="T38" fmla="*/ 352 w 707"/>
                <a:gd name="T39" fmla="*/ 747 h 833"/>
                <a:gd name="T40" fmla="*/ 187 w 707"/>
                <a:gd name="T41" fmla="*/ 678 h 833"/>
                <a:gd name="T42" fmla="*/ 108 w 707"/>
                <a:gd name="T43" fmla="*/ 344 h 833"/>
                <a:gd name="T44" fmla="*/ 108 w 707"/>
                <a:gd name="T45" fmla="*/ 344 h 833"/>
                <a:gd name="T46" fmla="*/ 108 w 707"/>
                <a:gd name="T47" fmla="*/ 34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7" h="833">
                  <a:moveTo>
                    <a:pt x="348" y="833"/>
                  </a:moveTo>
                  <a:cubicBezTo>
                    <a:pt x="359" y="833"/>
                    <a:pt x="359" y="833"/>
                    <a:pt x="359" y="833"/>
                  </a:cubicBezTo>
                  <a:cubicBezTo>
                    <a:pt x="452" y="831"/>
                    <a:pt x="528" y="799"/>
                    <a:pt x="584" y="735"/>
                  </a:cubicBezTo>
                  <a:cubicBezTo>
                    <a:pt x="707" y="597"/>
                    <a:pt x="687" y="359"/>
                    <a:pt x="685" y="336"/>
                  </a:cubicBezTo>
                  <a:cubicBezTo>
                    <a:pt x="677" y="165"/>
                    <a:pt x="596" y="84"/>
                    <a:pt x="530" y="46"/>
                  </a:cubicBezTo>
                  <a:cubicBezTo>
                    <a:pt x="480" y="17"/>
                    <a:pt x="422" y="2"/>
                    <a:pt x="357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16" y="0"/>
                    <a:pt x="247" y="6"/>
                    <a:pt x="180" y="44"/>
                  </a:cubicBezTo>
                  <a:cubicBezTo>
                    <a:pt x="113" y="82"/>
                    <a:pt x="31" y="164"/>
                    <a:pt x="23" y="336"/>
                  </a:cubicBezTo>
                  <a:cubicBezTo>
                    <a:pt x="20" y="359"/>
                    <a:pt x="0" y="597"/>
                    <a:pt x="123" y="735"/>
                  </a:cubicBezTo>
                  <a:cubicBezTo>
                    <a:pt x="179" y="799"/>
                    <a:pt x="255" y="831"/>
                    <a:pt x="348" y="833"/>
                  </a:cubicBezTo>
                  <a:close/>
                  <a:moveTo>
                    <a:pt x="108" y="344"/>
                  </a:moveTo>
                  <a:cubicBezTo>
                    <a:pt x="108" y="343"/>
                    <a:pt x="108" y="342"/>
                    <a:pt x="108" y="341"/>
                  </a:cubicBezTo>
                  <a:cubicBezTo>
                    <a:pt x="119" y="112"/>
                    <a:pt x="282" y="87"/>
                    <a:pt x="352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442" y="89"/>
                    <a:pt x="589" y="124"/>
                    <a:pt x="599" y="341"/>
                  </a:cubicBezTo>
                  <a:cubicBezTo>
                    <a:pt x="599" y="342"/>
                    <a:pt x="599" y="343"/>
                    <a:pt x="599" y="344"/>
                  </a:cubicBezTo>
                  <a:cubicBezTo>
                    <a:pt x="599" y="346"/>
                    <a:pt x="622" y="564"/>
                    <a:pt x="520" y="678"/>
                  </a:cubicBezTo>
                  <a:cubicBezTo>
                    <a:pt x="480" y="724"/>
                    <a:pt x="426" y="746"/>
                    <a:pt x="355" y="747"/>
                  </a:cubicBezTo>
                  <a:cubicBezTo>
                    <a:pt x="352" y="747"/>
                    <a:pt x="352" y="747"/>
                    <a:pt x="352" y="747"/>
                  </a:cubicBezTo>
                  <a:cubicBezTo>
                    <a:pt x="282" y="746"/>
                    <a:pt x="227" y="724"/>
                    <a:pt x="187" y="678"/>
                  </a:cubicBezTo>
                  <a:cubicBezTo>
                    <a:pt x="86" y="564"/>
                    <a:pt x="108" y="346"/>
                    <a:pt x="108" y="344"/>
                  </a:cubicBezTo>
                  <a:close/>
                  <a:moveTo>
                    <a:pt x="108" y="344"/>
                  </a:moveTo>
                  <a:cubicBezTo>
                    <a:pt x="108" y="344"/>
                    <a:pt x="108" y="344"/>
                    <a:pt x="108" y="3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B1F07115-8578-464B-A2EE-E8E354522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20288" y="9526588"/>
              <a:ext cx="3990975" cy="2189163"/>
            </a:xfrm>
            <a:custGeom>
              <a:avLst/>
              <a:gdLst>
                <a:gd name="T0" fmla="*/ 1315 w 1316"/>
                <a:gd name="T1" fmla="*/ 404 h 722"/>
                <a:gd name="T2" fmla="*/ 1315 w 1316"/>
                <a:gd name="T3" fmla="*/ 403 h 722"/>
                <a:gd name="T4" fmla="*/ 1315 w 1316"/>
                <a:gd name="T5" fmla="*/ 395 h 722"/>
                <a:gd name="T6" fmla="*/ 1170 w 1316"/>
                <a:gd name="T7" fmla="*/ 136 h 722"/>
                <a:gd name="T8" fmla="*/ 1167 w 1316"/>
                <a:gd name="T9" fmla="*/ 135 h 722"/>
                <a:gd name="T10" fmla="*/ 901 w 1316"/>
                <a:gd name="T11" fmla="*/ 14 h 722"/>
                <a:gd name="T12" fmla="*/ 841 w 1316"/>
                <a:gd name="T13" fmla="*/ 25 h 722"/>
                <a:gd name="T14" fmla="*/ 851 w 1316"/>
                <a:gd name="T15" fmla="*/ 85 h 722"/>
                <a:gd name="T16" fmla="*/ 1144 w 1316"/>
                <a:gd name="T17" fmla="*/ 218 h 722"/>
                <a:gd name="T18" fmla="*/ 1229 w 1316"/>
                <a:gd name="T19" fmla="*/ 398 h 722"/>
                <a:gd name="T20" fmla="*/ 1229 w 1316"/>
                <a:gd name="T21" fmla="*/ 406 h 722"/>
                <a:gd name="T22" fmla="*/ 1222 w 1316"/>
                <a:gd name="T23" fmla="*/ 504 h 722"/>
                <a:gd name="T24" fmla="*/ 658 w 1316"/>
                <a:gd name="T25" fmla="*/ 636 h 722"/>
                <a:gd name="T26" fmla="*/ 94 w 1316"/>
                <a:gd name="T27" fmla="*/ 504 h 722"/>
                <a:gd name="T28" fmla="*/ 87 w 1316"/>
                <a:gd name="T29" fmla="*/ 405 h 722"/>
                <a:gd name="T30" fmla="*/ 87 w 1316"/>
                <a:gd name="T31" fmla="*/ 397 h 722"/>
                <a:gd name="T32" fmla="*/ 172 w 1316"/>
                <a:gd name="T33" fmla="*/ 218 h 722"/>
                <a:gd name="T34" fmla="*/ 465 w 1316"/>
                <a:gd name="T35" fmla="*/ 85 h 722"/>
                <a:gd name="T36" fmla="*/ 475 w 1316"/>
                <a:gd name="T37" fmla="*/ 24 h 722"/>
                <a:gd name="T38" fmla="*/ 415 w 1316"/>
                <a:gd name="T39" fmla="*/ 14 h 722"/>
                <a:gd name="T40" fmla="*/ 149 w 1316"/>
                <a:gd name="T41" fmla="*/ 135 h 722"/>
                <a:gd name="T42" fmla="*/ 146 w 1316"/>
                <a:gd name="T43" fmla="*/ 136 h 722"/>
                <a:gd name="T44" fmla="*/ 1 w 1316"/>
                <a:gd name="T45" fmla="*/ 395 h 722"/>
                <a:gd name="T46" fmla="*/ 1 w 1316"/>
                <a:gd name="T47" fmla="*/ 403 h 722"/>
                <a:gd name="T48" fmla="*/ 1 w 1316"/>
                <a:gd name="T49" fmla="*/ 404 h 722"/>
                <a:gd name="T50" fmla="*/ 17 w 1316"/>
                <a:gd name="T51" fmla="*/ 549 h 722"/>
                <a:gd name="T52" fmla="*/ 34 w 1316"/>
                <a:gd name="T53" fmla="*/ 569 h 722"/>
                <a:gd name="T54" fmla="*/ 658 w 1316"/>
                <a:gd name="T55" fmla="*/ 722 h 722"/>
                <a:gd name="T56" fmla="*/ 1283 w 1316"/>
                <a:gd name="T57" fmla="*/ 569 h 722"/>
                <a:gd name="T58" fmla="*/ 1300 w 1316"/>
                <a:gd name="T59" fmla="*/ 549 h 722"/>
                <a:gd name="T60" fmla="*/ 1315 w 1316"/>
                <a:gd name="T61" fmla="*/ 404 h 722"/>
                <a:gd name="T62" fmla="*/ 1315 w 1316"/>
                <a:gd name="T63" fmla="*/ 404 h 722"/>
                <a:gd name="T64" fmla="*/ 1315 w 1316"/>
                <a:gd name="T65" fmla="*/ 404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6" h="722">
                  <a:moveTo>
                    <a:pt x="1315" y="404"/>
                  </a:moveTo>
                  <a:cubicBezTo>
                    <a:pt x="1315" y="403"/>
                    <a:pt x="1315" y="403"/>
                    <a:pt x="1315" y="403"/>
                  </a:cubicBezTo>
                  <a:cubicBezTo>
                    <a:pt x="1315" y="400"/>
                    <a:pt x="1315" y="398"/>
                    <a:pt x="1315" y="395"/>
                  </a:cubicBezTo>
                  <a:cubicBezTo>
                    <a:pt x="1313" y="332"/>
                    <a:pt x="1309" y="183"/>
                    <a:pt x="1170" y="136"/>
                  </a:cubicBezTo>
                  <a:cubicBezTo>
                    <a:pt x="1169" y="136"/>
                    <a:pt x="1168" y="135"/>
                    <a:pt x="1167" y="135"/>
                  </a:cubicBezTo>
                  <a:cubicBezTo>
                    <a:pt x="1022" y="98"/>
                    <a:pt x="902" y="15"/>
                    <a:pt x="901" y="14"/>
                  </a:cubicBezTo>
                  <a:cubicBezTo>
                    <a:pt x="882" y="0"/>
                    <a:pt x="855" y="5"/>
                    <a:pt x="841" y="25"/>
                  </a:cubicBezTo>
                  <a:cubicBezTo>
                    <a:pt x="827" y="44"/>
                    <a:pt x="832" y="71"/>
                    <a:pt x="851" y="85"/>
                  </a:cubicBezTo>
                  <a:cubicBezTo>
                    <a:pt x="857" y="89"/>
                    <a:pt x="984" y="177"/>
                    <a:pt x="1144" y="218"/>
                  </a:cubicBezTo>
                  <a:cubicBezTo>
                    <a:pt x="1218" y="245"/>
                    <a:pt x="1226" y="325"/>
                    <a:pt x="1229" y="398"/>
                  </a:cubicBezTo>
                  <a:cubicBezTo>
                    <a:pt x="1229" y="400"/>
                    <a:pt x="1229" y="403"/>
                    <a:pt x="1229" y="406"/>
                  </a:cubicBezTo>
                  <a:cubicBezTo>
                    <a:pt x="1229" y="434"/>
                    <a:pt x="1227" y="479"/>
                    <a:pt x="1222" y="504"/>
                  </a:cubicBezTo>
                  <a:cubicBezTo>
                    <a:pt x="1170" y="534"/>
                    <a:pt x="967" y="636"/>
                    <a:pt x="658" y="636"/>
                  </a:cubicBezTo>
                  <a:cubicBezTo>
                    <a:pt x="350" y="636"/>
                    <a:pt x="146" y="534"/>
                    <a:pt x="94" y="504"/>
                  </a:cubicBezTo>
                  <a:cubicBezTo>
                    <a:pt x="89" y="479"/>
                    <a:pt x="86" y="434"/>
                    <a:pt x="87" y="405"/>
                  </a:cubicBezTo>
                  <a:cubicBezTo>
                    <a:pt x="87" y="403"/>
                    <a:pt x="87" y="400"/>
                    <a:pt x="87" y="397"/>
                  </a:cubicBezTo>
                  <a:cubicBezTo>
                    <a:pt x="90" y="324"/>
                    <a:pt x="98" y="245"/>
                    <a:pt x="172" y="218"/>
                  </a:cubicBezTo>
                  <a:cubicBezTo>
                    <a:pt x="332" y="177"/>
                    <a:pt x="459" y="88"/>
                    <a:pt x="465" y="85"/>
                  </a:cubicBezTo>
                  <a:cubicBezTo>
                    <a:pt x="484" y="71"/>
                    <a:pt x="489" y="44"/>
                    <a:pt x="475" y="24"/>
                  </a:cubicBezTo>
                  <a:cubicBezTo>
                    <a:pt x="461" y="5"/>
                    <a:pt x="434" y="0"/>
                    <a:pt x="415" y="14"/>
                  </a:cubicBezTo>
                  <a:cubicBezTo>
                    <a:pt x="414" y="15"/>
                    <a:pt x="294" y="98"/>
                    <a:pt x="149" y="135"/>
                  </a:cubicBezTo>
                  <a:cubicBezTo>
                    <a:pt x="148" y="135"/>
                    <a:pt x="147" y="135"/>
                    <a:pt x="146" y="136"/>
                  </a:cubicBezTo>
                  <a:cubicBezTo>
                    <a:pt x="7" y="183"/>
                    <a:pt x="3" y="332"/>
                    <a:pt x="1" y="395"/>
                  </a:cubicBezTo>
                  <a:cubicBezTo>
                    <a:pt x="1" y="398"/>
                    <a:pt x="1" y="400"/>
                    <a:pt x="1" y="403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1" y="420"/>
                    <a:pt x="0" y="506"/>
                    <a:pt x="17" y="549"/>
                  </a:cubicBezTo>
                  <a:cubicBezTo>
                    <a:pt x="20" y="557"/>
                    <a:pt x="26" y="564"/>
                    <a:pt x="34" y="569"/>
                  </a:cubicBezTo>
                  <a:cubicBezTo>
                    <a:pt x="43" y="575"/>
                    <a:pt x="274" y="722"/>
                    <a:pt x="658" y="722"/>
                  </a:cubicBezTo>
                  <a:cubicBezTo>
                    <a:pt x="1043" y="722"/>
                    <a:pt x="1274" y="575"/>
                    <a:pt x="1283" y="569"/>
                  </a:cubicBezTo>
                  <a:cubicBezTo>
                    <a:pt x="1290" y="564"/>
                    <a:pt x="1297" y="557"/>
                    <a:pt x="1300" y="549"/>
                  </a:cubicBezTo>
                  <a:cubicBezTo>
                    <a:pt x="1316" y="506"/>
                    <a:pt x="1315" y="421"/>
                    <a:pt x="1315" y="404"/>
                  </a:cubicBezTo>
                  <a:close/>
                  <a:moveTo>
                    <a:pt x="1315" y="404"/>
                  </a:moveTo>
                  <a:cubicBezTo>
                    <a:pt x="1315" y="404"/>
                    <a:pt x="1315" y="404"/>
                    <a:pt x="1315" y="4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841B6F-5206-4720-A578-9A5D94649295}"/>
              </a:ext>
            </a:extLst>
          </p:cNvPr>
          <p:cNvGrpSpPr/>
          <p:nvPr/>
        </p:nvGrpSpPr>
        <p:grpSpPr>
          <a:xfrm>
            <a:off x="7018806" y="3329680"/>
            <a:ext cx="309106" cy="291014"/>
            <a:chOff x="-22879050" y="1400175"/>
            <a:chExt cx="4719637" cy="4443413"/>
          </a:xfrm>
          <a:solidFill>
            <a:schemeClr val="bg1"/>
          </a:solidFill>
        </p:grpSpPr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A035FEE9-02F9-40C4-89B7-A3AFB2D1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974175" y="4097338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9E6EAD51-0435-42B6-A5E8-1F9F0913C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34425" y="4097338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4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B78AE3DC-AE98-4434-ADC6-10C885F5E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894675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6DB3B9F0-3EF3-4A46-B43C-E251AE804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10488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A5CB513F-5E2E-48AA-A14E-47765D340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73913" y="4097338"/>
              <a:ext cx="271462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06A1760D-B596-4004-B11A-D578E9D46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32575" y="40973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F605B41A-9C11-46EA-ADA5-4838CBEE4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974175" y="3348038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5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2DCFD884-A84B-4F41-8D91-D86F4F325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34425" y="3348038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E744FD75-9824-4B10-9B4D-B77F7B446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894675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C64CB2CB-452C-415F-A572-318332957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410488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02E4F2FA-277B-447B-8C6C-FD0D9B3563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73913" y="3348038"/>
              <a:ext cx="271462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4 h 166"/>
                <a:gd name="T4" fmla="*/ 0 w 89"/>
                <a:gd name="T5" fmla="*/ 121 h 166"/>
                <a:gd name="T6" fmla="*/ 45 w 89"/>
                <a:gd name="T7" fmla="*/ 166 h 166"/>
                <a:gd name="T8" fmla="*/ 89 w 89"/>
                <a:gd name="T9" fmla="*/ 121 h 166"/>
                <a:gd name="T10" fmla="*/ 89 w 89"/>
                <a:gd name="T11" fmla="*/ 44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84FE5B85-AF96-4329-9D84-BCAEE1936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332575" y="3348038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4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88 w 88"/>
                <a:gd name="T11" fmla="*/ 44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C6F97981-8B90-4E98-B05D-7D222216E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91538" y="1971675"/>
              <a:ext cx="269875" cy="503238"/>
            </a:xfrm>
            <a:custGeom>
              <a:avLst/>
              <a:gdLst>
                <a:gd name="T0" fmla="*/ 44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4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4 w 89"/>
                <a:gd name="T13" fmla="*/ 0 h 166"/>
                <a:gd name="T14" fmla="*/ 44 w 89"/>
                <a:gd name="T15" fmla="*/ 0 h 166"/>
                <a:gd name="T16" fmla="*/ 44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4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0D91D29D-1B69-4CA3-ACF2-F558A50A9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651788" y="1971675"/>
              <a:ext cx="266700" cy="503238"/>
            </a:xfrm>
            <a:custGeom>
              <a:avLst/>
              <a:gdLst>
                <a:gd name="T0" fmla="*/ 44 w 88"/>
                <a:gd name="T1" fmla="*/ 0 h 166"/>
                <a:gd name="T2" fmla="*/ 0 w 88"/>
                <a:gd name="T3" fmla="*/ 45 h 166"/>
                <a:gd name="T4" fmla="*/ 0 w 88"/>
                <a:gd name="T5" fmla="*/ 122 h 166"/>
                <a:gd name="T6" fmla="*/ 44 w 88"/>
                <a:gd name="T7" fmla="*/ 166 h 166"/>
                <a:gd name="T8" fmla="*/ 88 w 88"/>
                <a:gd name="T9" fmla="*/ 122 h 166"/>
                <a:gd name="T10" fmla="*/ 88 w 88"/>
                <a:gd name="T11" fmla="*/ 45 h 166"/>
                <a:gd name="T12" fmla="*/ 44 w 88"/>
                <a:gd name="T13" fmla="*/ 0 h 166"/>
                <a:gd name="T14" fmla="*/ 44 w 88"/>
                <a:gd name="T15" fmla="*/ 0 h 166"/>
                <a:gd name="T16" fmla="*/ 44 w 8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66">
                  <a:moveTo>
                    <a:pt x="44" y="0"/>
                  </a:moveTo>
                  <a:cubicBezTo>
                    <a:pt x="19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19" y="166"/>
                    <a:pt x="44" y="166"/>
                  </a:cubicBezTo>
                  <a:cubicBezTo>
                    <a:pt x="68" y="166"/>
                    <a:pt x="88" y="146"/>
                    <a:pt x="88" y="122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0206CABE-C14C-4D73-969D-AF78FC8A0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115213" y="1971675"/>
              <a:ext cx="269875" cy="503238"/>
            </a:xfrm>
            <a:custGeom>
              <a:avLst/>
              <a:gdLst>
                <a:gd name="T0" fmla="*/ 45 w 89"/>
                <a:gd name="T1" fmla="*/ 0 h 166"/>
                <a:gd name="T2" fmla="*/ 0 w 89"/>
                <a:gd name="T3" fmla="*/ 45 h 166"/>
                <a:gd name="T4" fmla="*/ 0 w 89"/>
                <a:gd name="T5" fmla="*/ 122 h 166"/>
                <a:gd name="T6" fmla="*/ 45 w 89"/>
                <a:gd name="T7" fmla="*/ 166 h 166"/>
                <a:gd name="T8" fmla="*/ 89 w 89"/>
                <a:gd name="T9" fmla="*/ 122 h 166"/>
                <a:gd name="T10" fmla="*/ 89 w 89"/>
                <a:gd name="T11" fmla="*/ 45 h 166"/>
                <a:gd name="T12" fmla="*/ 45 w 89"/>
                <a:gd name="T13" fmla="*/ 0 h 166"/>
                <a:gd name="T14" fmla="*/ 45 w 89"/>
                <a:gd name="T15" fmla="*/ 0 h 166"/>
                <a:gd name="T16" fmla="*/ 45 w 89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6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20" y="166"/>
                    <a:pt x="45" y="166"/>
                  </a:cubicBezTo>
                  <a:cubicBezTo>
                    <a:pt x="69" y="166"/>
                    <a:pt x="89" y="146"/>
                    <a:pt x="89" y="122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B69267F2-7E23-4035-9795-36049A307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879050" y="1400175"/>
              <a:ext cx="4719637" cy="4443413"/>
            </a:xfrm>
            <a:custGeom>
              <a:avLst/>
              <a:gdLst>
                <a:gd name="T0" fmla="*/ 1511 w 1556"/>
                <a:gd name="T1" fmla="*/ 426 h 1465"/>
                <a:gd name="T2" fmla="*/ 1183 w 1556"/>
                <a:gd name="T3" fmla="*/ 426 h 1465"/>
                <a:gd name="T4" fmla="*/ 1183 w 1556"/>
                <a:gd name="T5" fmla="*/ 44 h 1465"/>
                <a:gd name="T6" fmla="*/ 1138 w 1556"/>
                <a:gd name="T7" fmla="*/ 0 h 1465"/>
                <a:gd name="T8" fmla="*/ 418 w 1556"/>
                <a:gd name="T9" fmla="*/ 0 h 1465"/>
                <a:gd name="T10" fmla="*/ 373 w 1556"/>
                <a:gd name="T11" fmla="*/ 44 h 1465"/>
                <a:gd name="T12" fmla="*/ 373 w 1556"/>
                <a:gd name="T13" fmla="*/ 426 h 1465"/>
                <a:gd name="T14" fmla="*/ 45 w 1556"/>
                <a:gd name="T15" fmla="*/ 426 h 1465"/>
                <a:gd name="T16" fmla="*/ 0 w 1556"/>
                <a:gd name="T17" fmla="*/ 470 h 1465"/>
                <a:gd name="T18" fmla="*/ 45 w 1556"/>
                <a:gd name="T19" fmla="*/ 515 h 1465"/>
                <a:gd name="T20" fmla="*/ 86 w 1556"/>
                <a:gd name="T21" fmla="*/ 515 h 1465"/>
                <a:gd name="T22" fmla="*/ 86 w 1556"/>
                <a:gd name="T23" fmla="*/ 1421 h 1465"/>
                <a:gd name="T24" fmla="*/ 131 w 1556"/>
                <a:gd name="T25" fmla="*/ 1465 h 1465"/>
                <a:gd name="T26" fmla="*/ 1425 w 1556"/>
                <a:gd name="T27" fmla="*/ 1465 h 1465"/>
                <a:gd name="T28" fmla="*/ 1470 w 1556"/>
                <a:gd name="T29" fmla="*/ 1421 h 1465"/>
                <a:gd name="T30" fmla="*/ 1470 w 1556"/>
                <a:gd name="T31" fmla="*/ 515 h 1465"/>
                <a:gd name="T32" fmla="*/ 1511 w 1556"/>
                <a:gd name="T33" fmla="*/ 515 h 1465"/>
                <a:gd name="T34" fmla="*/ 1556 w 1556"/>
                <a:gd name="T35" fmla="*/ 470 h 1465"/>
                <a:gd name="T36" fmla="*/ 1511 w 1556"/>
                <a:gd name="T37" fmla="*/ 426 h 1465"/>
                <a:gd name="T38" fmla="*/ 997 w 1556"/>
                <a:gd name="T39" fmla="*/ 1376 h 1465"/>
                <a:gd name="T40" fmla="*/ 822 w 1556"/>
                <a:gd name="T41" fmla="*/ 1376 h 1465"/>
                <a:gd name="T42" fmla="*/ 822 w 1556"/>
                <a:gd name="T43" fmla="*/ 1371 h 1465"/>
                <a:gd name="T44" fmla="*/ 822 w 1556"/>
                <a:gd name="T45" fmla="*/ 1305 h 1465"/>
                <a:gd name="T46" fmla="*/ 997 w 1556"/>
                <a:gd name="T47" fmla="*/ 1305 h 1465"/>
                <a:gd name="T48" fmla="*/ 997 w 1556"/>
                <a:gd name="T49" fmla="*/ 1376 h 1465"/>
                <a:gd name="T50" fmla="*/ 734 w 1556"/>
                <a:gd name="T51" fmla="*/ 1376 h 1465"/>
                <a:gd name="T52" fmla="*/ 559 w 1556"/>
                <a:gd name="T53" fmla="*/ 1376 h 1465"/>
                <a:gd name="T54" fmla="*/ 559 w 1556"/>
                <a:gd name="T55" fmla="*/ 1305 h 1465"/>
                <a:gd name="T56" fmla="*/ 734 w 1556"/>
                <a:gd name="T57" fmla="*/ 1305 h 1465"/>
                <a:gd name="T58" fmla="*/ 734 w 1556"/>
                <a:gd name="T59" fmla="*/ 1371 h 1465"/>
                <a:gd name="T60" fmla="*/ 734 w 1556"/>
                <a:gd name="T61" fmla="*/ 1376 h 1465"/>
                <a:gd name="T62" fmla="*/ 1085 w 1556"/>
                <a:gd name="T63" fmla="*/ 1376 h 1465"/>
                <a:gd name="T64" fmla="*/ 1085 w 1556"/>
                <a:gd name="T65" fmla="*/ 1260 h 1465"/>
                <a:gd name="T66" fmla="*/ 1041 w 1556"/>
                <a:gd name="T67" fmla="*/ 1216 h 1465"/>
                <a:gd name="T68" fmla="*/ 515 w 1556"/>
                <a:gd name="T69" fmla="*/ 1216 h 1465"/>
                <a:gd name="T70" fmla="*/ 470 w 1556"/>
                <a:gd name="T71" fmla="*/ 1260 h 1465"/>
                <a:gd name="T72" fmla="*/ 470 w 1556"/>
                <a:gd name="T73" fmla="*/ 1376 h 1465"/>
                <a:gd name="T74" fmla="*/ 175 w 1556"/>
                <a:gd name="T75" fmla="*/ 1376 h 1465"/>
                <a:gd name="T76" fmla="*/ 175 w 1556"/>
                <a:gd name="T77" fmla="*/ 515 h 1465"/>
                <a:gd name="T78" fmla="*/ 1381 w 1556"/>
                <a:gd name="T79" fmla="*/ 515 h 1465"/>
                <a:gd name="T80" fmla="*/ 1381 w 1556"/>
                <a:gd name="T81" fmla="*/ 1376 h 1465"/>
                <a:gd name="T82" fmla="*/ 1085 w 1556"/>
                <a:gd name="T83" fmla="*/ 1376 h 1465"/>
                <a:gd name="T84" fmla="*/ 462 w 1556"/>
                <a:gd name="T85" fmla="*/ 89 h 1465"/>
                <a:gd name="T86" fmla="*/ 1094 w 1556"/>
                <a:gd name="T87" fmla="*/ 89 h 1465"/>
                <a:gd name="T88" fmla="*/ 1094 w 1556"/>
                <a:gd name="T89" fmla="*/ 426 h 1465"/>
                <a:gd name="T90" fmla="*/ 462 w 1556"/>
                <a:gd name="T91" fmla="*/ 426 h 1465"/>
                <a:gd name="T92" fmla="*/ 462 w 1556"/>
                <a:gd name="T93" fmla="*/ 89 h 1465"/>
                <a:gd name="T94" fmla="*/ 462 w 1556"/>
                <a:gd name="T95" fmla="*/ 89 h 1465"/>
                <a:gd name="T96" fmla="*/ 462 w 1556"/>
                <a:gd name="T97" fmla="*/ 89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6" h="1465">
                  <a:moveTo>
                    <a:pt x="1511" y="426"/>
                  </a:moveTo>
                  <a:cubicBezTo>
                    <a:pt x="1183" y="426"/>
                    <a:pt x="1183" y="426"/>
                    <a:pt x="1183" y="426"/>
                  </a:cubicBezTo>
                  <a:cubicBezTo>
                    <a:pt x="1183" y="44"/>
                    <a:pt x="1183" y="44"/>
                    <a:pt x="1183" y="44"/>
                  </a:cubicBezTo>
                  <a:cubicBezTo>
                    <a:pt x="1183" y="20"/>
                    <a:pt x="1163" y="0"/>
                    <a:pt x="1138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393" y="0"/>
                    <a:pt x="373" y="20"/>
                    <a:pt x="373" y="44"/>
                  </a:cubicBezTo>
                  <a:cubicBezTo>
                    <a:pt x="373" y="426"/>
                    <a:pt x="373" y="426"/>
                    <a:pt x="373" y="426"/>
                  </a:cubicBezTo>
                  <a:cubicBezTo>
                    <a:pt x="45" y="426"/>
                    <a:pt x="45" y="426"/>
                    <a:pt x="45" y="426"/>
                  </a:cubicBezTo>
                  <a:cubicBezTo>
                    <a:pt x="20" y="426"/>
                    <a:pt x="0" y="446"/>
                    <a:pt x="0" y="470"/>
                  </a:cubicBezTo>
                  <a:cubicBezTo>
                    <a:pt x="0" y="495"/>
                    <a:pt x="20" y="515"/>
                    <a:pt x="45" y="515"/>
                  </a:cubicBezTo>
                  <a:cubicBezTo>
                    <a:pt x="86" y="515"/>
                    <a:pt x="86" y="515"/>
                    <a:pt x="86" y="515"/>
                  </a:cubicBezTo>
                  <a:cubicBezTo>
                    <a:pt x="86" y="1421"/>
                    <a:pt x="86" y="1421"/>
                    <a:pt x="86" y="1421"/>
                  </a:cubicBezTo>
                  <a:cubicBezTo>
                    <a:pt x="86" y="1445"/>
                    <a:pt x="106" y="1465"/>
                    <a:pt x="131" y="1465"/>
                  </a:cubicBezTo>
                  <a:cubicBezTo>
                    <a:pt x="1425" y="1465"/>
                    <a:pt x="1425" y="1465"/>
                    <a:pt x="1425" y="1465"/>
                  </a:cubicBezTo>
                  <a:cubicBezTo>
                    <a:pt x="1450" y="1465"/>
                    <a:pt x="1470" y="1445"/>
                    <a:pt x="1470" y="1421"/>
                  </a:cubicBezTo>
                  <a:cubicBezTo>
                    <a:pt x="1470" y="515"/>
                    <a:pt x="1470" y="515"/>
                    <a:pt x="1470" y="515"/>
                  </a:cubicBezTo>
                  <a:cubicBezTo>
                    <a:pt x="1511" y="515"/>
                    <a:pt x="1511" y="515"/>
                    <a:pt x="1511" y="515"/>
                  </a:cubicBezTo>
                  <a:cubicBezTo>
                    <a:pt x="1536" y="515"/>
                    <a:pt x="1556" y="495"/>
                    <a:pt x="1556" y="470"/>
                  </a:cubicBezTo>
                  <a:cubicBezTo>
                    <a:pt x="1556" y="446"/>
                    <a:pt x="1536" y="426"/>
                    <a:pt x="1511" y="426"/>
                  </a:cubicBezTo>
                  <a:close/>
                  <a:moveTo>
                    <a:pt x="997" y="1376"/>
                  </a:moveTo>
                  <a:cubicBezTo>
                    <a:pt x="822" y="1376"/>
                    <a:pt x="822" y="1376"/>
                    <a:pt x="822" y="1376"/>
                  </a:cubicBezTo>
                  <a:cubicBezTo>
                    <a:pt x="822" y="1375"/>
                    <a:pt x="822" y="1373"/>
                    <a:pt x="822" y="1371"/>
                  </a:cubicBezTo>
                  <a:cubicBezTo>
                    <a:pt x="822" y="1305"/>
                    <a:pt x="822" y="1305"/>
                    <a:pt x="822" y="1305"/>
                  </a:cubicBezTo>
                  <a:cubicBezTo>
                    <a:pt x="997" y="1305"/>
                    <a:pt x="997" y="1305"/>
                    <a:pt x="997" y="1305"/>
                  </a:cubicBezTo>
                  <a:lnTo>
                    <a:pt x="997" y="1376"/>
                  </a:lnTo>
                  <a:close/>
                  <a:moveTo>
                    <a:pt x="734" y="1376"/>
                  </a:moveTo>
                  <a:cubicBezTo>
                    <a:pt x="559" y="1376"/>
                    <a:pt x="559" y="1376"/>
                    <a:pt x="559" y="1376"/>
                  </a:cubicBezTo>
                  <a:cubicBezTo>
                    <a:pt x="559" y="1305"/>
                    <a:pt x="559" y="1305"/>
                    <a:pt x="559" y="1305"/>
                  </a:cubicBezTo>
                  <a:cubicBezTo>
                    <a:pt x="734" y="1305"/>
                    <a:pt x="734" y="1305"/>
                    <a:pt x="734" y="1305"/>
                  </a:cubicBezTo>
                  <a:cubicBezTo>
                    <a:pt x="734" y="1371"/>
                    <a:pt x="734" y="1371"/>
                    <a:pt x="734" y="1371"/>
                  </a:cubicBezTo>
                  <a:cubicBezTo>
                    <a:pt x="734" y="1373"/>
                    <a:pt x="734" y="1375"/>
                    <a:pt x="734" y="1376"/>
                  </a:cubicBezTo>
                  <a:close/>
                  <a:moveTo>
                    <a:pt x="1085" y="1376"/>
                  </a:moveTo>
                  <a:cubicBezTo>
                    <a:pt x="1085" y="1260"/>
                    <a:pt x="1085" y="1260"/>
                    <a:pt x="1085" y="1260"/>
                  </a:cubicBezTo>
                  <a:cubicBezTo>
                    <a:pt x="1085" y="1236"/>
                    <a:pt x="1066" y="1216"/>
                    <a:pt x="1041" y="1216"/>
                  </a:cubicBezTo>
                  <a:cubicBezTo>
                    <a:pt x="515" y="1216"/>
                    <a:pt x="515" y="1216"/>
                    <a:pt x="515" y="1216"/>
                  </a:cubicBezTo>
                  <a:cubicBezTo>
                    <a:pt x="490" y="1216"/>
                    <a:pt x="470" y="1236"/>
                    <a:pt x="470" y="1260"/>
                  </a:cubicBezTo>
                  <a:cubicBezTo>
                    <a:pt x="470" y="1376"/>
                    <a:pt x="470" y="1376"/>
                    <a:pt x="470" y="1376"/>
                  </a:cubicBezTo>
                  <a:cubicBezTo>
                    <a:pt x="175" y="1376"/>
                    <a:pt x="175" y="1376"/>
                    <a:pt x="175" y="1376"/>
                  </a:cubicBezTo>
                  <a:cubicBezTo>
                    <a:pt x="175" y="515"/>
                    <a:pt x="175" y="515"/>
                    <a:pt x="175" y="515"/>
                  </a:cubicBezTo>
                  <a:cubicBezTo>
                    <a:pt x="1381" y="515"/>
                    <a:pt x="1381" y="515"/>
                    <a:pt x="1381" y="515"/>
                  </a:cubicBezTo>
                  <a:cubicBezTo>
                    <a:pt x="1381" y="1376"/>
                    <a:pt x="1381" y="1376"/>
                    <a:pt x="1381" y="1376"/>
                  </a:cubicBezTo>
                  <a:lnTo>
                    <a:pt x="1085" y="1376"/>
                  </a:lnTo>
                  <a:close/>
                  <a:moveTo>
                    <a:pt x="462" y="89"/>
                  </a:moveTo>
                  <a:cubicBezTo>
                    <a:pt x="1094" y="89"/>
                    <a:pt x="1094" y="89"/>
                    <a:pt x="1094" y="89"/>
                  </a:cubicBezTo>
                  <a:cubicBezTo>
                    <a:pt x="1094" y="426"/>
                    <a:pt x="1094" y="426"/>
                    <a:pt x="1094" y="426"/>
                  </a:cubicBezTo>
                  <a:cubicBezTo>
                    <a:pt x="462" y="426"/>
                    <a:pt x="462" y="426"/>
                    <a:pt x="462" y="426"/>
                  </a:cubicBezTo>
                  <a:lnTo>
                    <a:pt x="462" y="89"/>
                  </a:lnTo>
                  <a:close/>
                  <a:moveTo>
                    <a:pt x="462" y="89"/>
                  </a:moveTo>
                  <a:cubicBezTo>
                    <a:pt x="462" y="89"/>
                    <a:pt x="462" y="89"/>
                    <a:pt x="462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230D38-362C-43A7-A1B7-7481B8882DB7}"/>
              </a:ext>
            </a:extLst>
          </p:cNvPr>
          <p:cNvGrpSpPr/>
          <p:nvPr/>
        </p:nvGrpSpPr>
        <p:grpSpPr>
          <a:xfrm>
            <a:off x="5143907" y="4439723"/>
            <a:ext cx="403315" cy="284989"/>
            <a:chOff x="-22996525" y="-4899025"/>
            <a:chExt cx="4967287" cy="3509962"/>
          </a:xfrm>
          <a:solidFill>
            <a:schemeClr val="bg1"/>
          </a:solidFill>
        </p:grpSpPr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870E0088-4B63-4D6F-ADD6-47A106888A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53475" y="-3640138"/>
              <a:ext cx="546100" cy="500063"/>
            </a:xfrm>
            <a:custGeom>
              <a:avLst/>
              <a:gdLst>
                <a:gd name="T0" fmla="*/ 277 w 344"/>
                <a:gd name="T1" fmla="*/ 0 h 315"/>
                <a:gd name="T2" fmla="*/ 0 w 344"/>
                <a:gd name="T3" fmla="*/ 0 h 315"/>
                <a:gd name="T4" fmla="*/ 0 w 344"/>
                <a:gd name="T5" fmla="*/ 315 h 315"/>
                <a:gd name="T6" fmla="*/ 344 w 344"/>
                <a:gd name="T7" fmla="*/ 315 h 315"/>
                <a:gd name="T8" fmla="*/ 277 w 344"/>
                <a:gd name="T9" fmla="*/ 0 h 315"/>
                <a:gd name="T10" fmla="*/ 277 w 344"/>
                <a:gd name="T11" fmla="*/ 0 h 315"/>
                <a:gd name="T12" fmla="*/ 277 w 344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5">
                  <a:moveTo>
                    <a:pt x="277" y="0"/>
                  </a:moveTo>
                  <a:lnTo>
                    <a:pt x="0" y="0"/>
                  </a:lnTo>
                  <a:lnTo>
                    <a:pt x="0" y="315"/>
                  </a:lnTo>
                  <a:lnTo>
                    <a:pt x="344" y="315"/>
                  </a:lnTo>
                  <a:lnTo>
                    <a:pt x="277" y="0"/>
                  </a:lnTo>
                  <a:close/>
                  <a:moveTo>
                    <a:pt x="277" y="0"/>
                  </a:move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04C39B40-E02C-4D60-8CF6-C11513B59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53475" y="-3640138"/>
              <a:ext cx="546100" cy="500063"/>
            </a:xfrm>
            <a:custGeom>
              <a:avLst/>
              <a:gdLst>
                <a:gd name="T0" fmla="*/ 277 w 344"/>
                <a:gd name="T1" fmla="*/ 0 h 315"/>
                <a:gd name="T2" fmla="*/ 0 w 344"/>
                <a:gd name="T3" fmla="*/ 0 h 315"/>
                <a:gd name="T4" fmla="*/ 0 w 344"/>
                <a:gd name="T5" fmla="*/ 315 h 315"/>
                <a:gd name="T6" fmla="*/ 344 w 344"/>
                <a:gd name="T7" fmla="*/ 315 h 315"/>
                <a:gd name="T8" fmla="*/ 277 w 344"/>
                <a:gd name="T9" fmla="*/ 0 h 315"/>
                <a:gd name="T10" fmla="*/ 277 w 344"/>
                <a:gd name="T11" fmla="*/ 0 h 315"/>
                <a:gd name="T12" fmla="*/ 277 w 344"/>
                <a:gd name="T1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5">
                  <a:moveTo>
                    <a:pt x="277" y="0"/>
                  </a:moveTo>
                  <a:lnTo>
                    <a:pt x="0" y="0"/>
                  </a:lnTo>
                  <a:lnTo>
                    <a:pt x="0" y="315"/>
                  </a:lnTo>
                  <a:lnTo>
                    <a:pt x="344" y="315"/>
                  </a:lnTo>
                  <a:lnTo>
                    <a:pt x="277" y="0"/>
                  </a:lnTo>
                  <a:moveTo>
                    <a:pt x="277" y="0"/>
                  </a:moveTo>
                  <a:lnTo>
                    <a:pt x="2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9A550696-A45F-4F16-9885-2F62F00FF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27825" y="-4419600"/>
              <a:ext cx="1076325" cy="973138"/>
            </a:xfrm>
            <a:custGeom>
              <a:avLst/>
              <a:gdLst>
                <a:gd name="T0" fmla="*/ 434 w 678"/>
                <a:gd name="T1" fmla="*/ 0 h 613"/>
                <a:gd name="T2" fmla="*/ 434 w 678"/>
                <a:gd name="T3" fmla="*/ 201 h 613"/>
                <a:gd name="T4" fmla="*/ 247 w 678"/>
                <a:gd name="T5" fmla="*/ 201 h 613"/>
                <a:gd name="T6" fmla="*/ 247 w 678"/>
                <a:gd name="T7" fmla="*/ 0 h 613"/>
                <a:gd name="T8" fmla="*/ 0 w 678"/>
                <a:gd name="T9" fmla="*/ 0 h 613"/>
                <a:gd name="T10" fmla="*/ 0 w 678"/>
                <a:gd name="T11" fmla="*/ 613 h 613"/>
                <a:gd name="T12" fmla="*/ 678 w 678"/>
                <a:gd name="T13" fmla="*/ 613 h 613"/>
                <a:gd name="T14" fmla="*/ 678 w 678"/>
                <a:gd name="T15" fmla="*/ 0 h 613"/>
                <a:gd name="T16" fmla="*/ 434 w 678"/>
                <a:gd name="T17" fmla="*/ 0 h 613"/>
                <a:gd name="T18" fmla="*/ 434 w 678"/>
                <a:gd name="T19" fmla="*/ 0 h 613"/>
                <a:gd name="T20" fmla="*/ 434 w 678"/>
                <a:gd name="T2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613">
                  <a:moveTo>
                    <a:pt x="434" y="0"/>
                  </a:moveTo>
                  <a:lnTo>
                    <a:pt x="434" y="201"/>
                  </a:lnTo>
                  <a:lnTo>
                    <a:pt x="247" y="201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613"/>
                  </a:lnTo>
                  <a:lnTo>
                    <a:pt x="678" y="613"/>
                  </a:lnTo>
                  <a:lnTo>
                    <a:pt x="678" y="0"/>
                  </a:lnTo>
                  <a:lnTo>
                    <a:pt x="434" y="0"/>
                  </a:lnTo>
                  <a:close/>
                  <a:moveTo>
                    <a:pt x="434" y="0"/>
                  </a:moveTo>
                  <a:lnTo>
                    <a:pt x="4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AEC34E3E-9D6B-4815-ADB2-FC4F403EE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427825" y="-4419600"/>
              <a:ext cx="1076325" cy="973138"/>
            </a:xfrm>
            <a:custGeom>
              <a:avLst/>
              <a:gdLst>
                <a:gd name="T0" fmla="*/ 434 w 678"/>
                <a:gd name="T1" fmla="*/ 0 h 613"/>
                <a:gd name="T2" fmla="*/ 434 w 678"/>
                <a:gd name="T3" fmla="*/ 201 h 613"/>
                <a:gd name="T4" fmla="*/ 247 w 678"/>
                <a:gd name="T5" fmla="*/ 201 h 613"/>
                <a:gd name="T6" fmla="*/ 247 w 678"/>
                <a:gd name="T7" fmla="*/ 0 h 613"/>
                <a:gd name="T8" fmla="*/ 0 w 678"/>
                <a:gd name="T9" fmla="*/ 0 h 613"/>
                <a:gd name="T10" fmla="*/ 0 w 678"/>
                <a:gd name="T11" fmla="*/ 613 h 613"/>
                <a:gd name="T12" fmla="*/ 678 w 678"/>
                <a:gd name="T13" fmla="*/ 613 h 613"/>
                <a:gd name="T14" fmla="*/ 678 w 678"/>
                <a:gd name="T15" fmla="*/ 0 h 613"/>
                <a:gd name="T16" fmla="*/ 434 w 678"/>
                <a:gd name="T17" fmla="*/ 0 h 613"/>
                <a:gd name="T18" fmla="*/ 434 w 678"/>
                <a:gd name="T19" fmla="*/ 0 h 613"/>
                <a:gd name="T20" fmla="*/ 434 w 678"/>
                <a:gd name="T2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8" h="613">
                  <a:moveTo>
                    <a:pt x="434" y="0"/>
                  </a:moveTo>
                  <a:lnTo>
                    <a:pt x="434" y="201"/>
                  </a:lnTo>
                  <a:lnTo>
                    <a:pt x="247" y="201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613"/>
                  </a:lnTo>
                  <a:lnTo>
                    <a:pt x="678" y="613"/>
                  </a:lnTo>
                  <a:lnTo>
                    <a:pt x="678" y="0"/>
                  </a:lnTo>
                  <a:lnTo>
                    <a:pt x="434" y="0"/>
                  </a:lnTo>
                  <a:moveTo>
                    <a:pt x="434" y="0"/>
                  </a:moveTo>
                  <a:lnTo>
                    <a:pt x="43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803BC42F-82CE-4ADE-9278-ADE881A80D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996525" y="-4899025"/>
              <a:ext cx="4967287" cy="3014663"/>
            </a:xfrm>
            <a:custGeom>
              <a:avLst/>
              <a:gdLst>
                <a:gd name="T0" fmla="*/ 1630 w 1638"/>
                <a:gd name="T1" fmla="*/ 897 h 994"/>
                <a:gd name="T2" fmla="*/ 1532 w 1638"/>
                <a:gd name="T3" fmla="*/ 897 h 994"/>
                <a:gd name="T4" fmla="*/ 1532 w 1638"/>
                <a:gd name="T5" fmla="*/ 576 h 994"/>
                <a:gd name="T6" fmla="*/ 1404 w 1638"/>
                <a:gd name="T7" fmla="*/ 576 h 994"/>
                <a:gd name="T8" fmla="*/ 1404 w 1638"/>
                <a:gd name="T9" fmla="*/ 681 h 994"/>
                <a:gd name="T10" fmla="*/ 1306 w 1638"/>
                <a:gd name="T11" fmla="*/ 681 h 994"/>
                <a:gd name="T12" fmla="*/ 1306 w 1638"/>
                <a:gd name="T13" fmla="*/ 576 h 994"/>
                <a:gd name="T14" fmla="*/ 1177 w 1638"/>
                <a:gd name="T15" fmla="*/ 576 h 994"/>
                <a:gd name="T16" fmla="*/ 1177 w 1638"/>
                <a:gd name="T17" fmla="*/ 897 h 994"/>
                <a:gd name="T18" fmla="*/ 1084 w 1638"/>
                <a:gd name="T19" fmla="*/ 897 h 994"/>
                <a:gd name="T20" fmla="*/ 1084 w 1638"/>
                <a:gd name="T21" fmla="*/ 0 h 994"/>
                <a:gd name="T22" fmla="*/ 987 w 1638"/>
                <a:gd name="T23" fmla="*/ 0 h 994"/>
                <a:gd name="T24" fmla="*/ 987 w 1638"/>
                <a:gd name="T25" fmla="*/ 897 h 994"/>
                <a:gd name="T26" fmla="*/ 941 w 1638"/>
                <a:gd name="T27" fmla="*/ 897 h 994"/>
                <a:gd name="T28" fmla="*/ 941 w 1638"/>
                <a:gd name="T29" fmla="*/ 623 h 994"/>
                <a:gd name="T30" fmla="*/ 848 w 1638"/>
                <a:gd name="T31" fmla="*/ 178 h 994"/>
                <a:gd name="T32" fmla="*/ 271 w 1638"/>
                <a:gd name="T33" fmla="*/ 178 h 994"/>
                <a:gd name="T34" fmla="*/ 271 w 1638"/>
                <a:gd name="T35" fmla="*/ 580 h 994"/>
                <a:gd name="T36" fmla="*/ 0 w 1638"/>
                <a:gd name="T37" fmla="*/ 580 h 994"/>
                <a:gd name="T38" fmla="*/ 0 w 1638"/>
                <a:gd name="T39" fmla="*/ 994 h 994"/>
                <a:gd name="T40" fmla="*/ 65 w 1638"/>
                <a:gd name="T41" fmla="*/ 994 h 994"/>
                <a:gd name="T42" fmla="*/ 236 w 1638"/>
                <a:gd name="T43" fmla="*/ 881 h 994"/>
                <a:gd name="T44" fmla="*/ 408 w 1638"/>
                <a:gd name="T45" fmla="*/ 994 h 994"/>
                <a:gd name="T46" fmla="*/ 533 w 1638"/>
                <a:gd name="T47" fmla="*/ 994 h 994"/>
                <a:gd name="T48" fmla="*/ 705 w 1638"/>
                <a:gd name="T49" fmla="*/ 881 h 994"/>
                <a:gd name="T50" fmla="*/ 876 w 1638"/>
                <a:gd name="T51" fmla="*/ 994 h 994"/>
                <a:gd name="T52" fmla="*/ 1638 w 1638"/>
                <a:gd name="T53" fmla="*/ 994 h 994"/>
                <a:gd name="T54" fmla="*/ 1638 w 1638"/>
                <a:gd name="T55" fmla="*/ 897 h 994"/>
                <a:gd name="T56" fmla="*/ 1630 w 1638"/>
                <a:gd name="T57" fmla="*/ 897 h 994"/>
                <a:gd name="T58" fmla="*/ 412 w 1638"/>
                <a:gd name="T59" fmla="*/ 677 h 994"/>
                <a:gd name="T60" fmla="*/ 412 w 1638"/>
                <a:gd name="T61" fmla="*/ 318 h 994"/>
                <a:gd name="T62" fmla="*/ 733 w 1638"/>
                <a:gd name="T63" fmla="*/ 318 h 994"/>
                <a:gd name="T64" fmla="*/ 809 w 1638"/>
                <a:gd name="T65" fmla="*/ 677 h 994"/>
                <a:gd name="T66" fmla="*/ 412 w 1638"/>
                <a:gd name="T67" fmla="*/ 677 h 994"/>
                <a:gd name="T68" fmla="*/ 412 w 1638"/>
                <a:gd name="T69" fmla="*/ 677 h 994"/>
                <a:gd name="T70" fmla="*/ 412 w 1638"/>
                <a:gd name="T71" fmla="*/ 677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8" h="994">
                  <a:moveTo>
                    <a:pt x="1630" y="897"/>
                  </a:moveTo>
                  <a:cubicBezTo>
                    <a:pt x="1532" y="897"/>
                    <a:pt x="1532" y="897"/>
                    <a:pt x="1532" y="897"/>
                  </a:cubicBezTo>
                  <a:cubicBezTo>
                    <a:pt x="1532" y="576"/>
                    <a:pt x="1532" y="576"/>
                    <a:pt x="1532" y="576"/>
                  </a:cubicBezTo>
                  <a:cubicBezTo>
                    <a:pt x="1404" y="576"/>
                    <a:pt x="1404" y="576"/>
                    <a:pt x="1404" y="576"/>
                  </a:cubicBezTo>
                  <a:cubicBezTo>
                    <a:pt x="1404" y="681"/>
                    <a:pt x="1404" y="681"/>
                    <a:pt x="1404" y="681"/>
                  </a:cubicBezTo>
                  <a:cubicBezTo>
                    <a:pt x="1306" y="681"/>
                    <a:pt x="1306" y="681"/>
                    <a:pt x="1306" y="681"/>
                  </a:cubicBezTo>
                  <a:cubicBezTo>
                    <a:pt x="1306" y="576"/>
                    <a:pt x="1306" y="576"/>
                    <a:pt x="1306" y="576"/>
                  </a:cubicBezTo>
                  <a:cubicBezTo>
                    <a:pt x="1177" y="576"/>
                    <a:pt x="1177" y="576"/>
                    <a:pt x="1177" y="576"/>
                  </a:cubicBezTo>
                  <a:cubicBezTo>
                    <a:pt x="1177" y="897"/>
                    <a:pt x="1177" y="897"/>
                    <a:pt x="1177" y="897"/>
                  </a:cubicBezTo>
                  <a:cubicBezTo>
                    <a:pt x="1084" y="897"/>
                    <a:pt x="1084" y="897"/>
                    <a:pt x="1084" y="897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987" y="0"/>
                    <a:pt x="987" y="0"/>
                    <a:pt x="987" y="0"/>
                  </a:cubicBezTo>
                  <a:cubicBezTo>
                    <a:pt x="987" y="897"/>
                    <a:pt x="987" y="897"/>
                    <a:pt x="987" y="897"/>
                  </a:cubicBezTo>
                  <a:cubicBezTo>
                    <a:pt x="941" y="897"/>
                    <a:pt x="941" y="897"/>
                    <a:pt x="941" y="897"/>
                  </a:cubicBezTo>
                  <a:cubicBezTo>
                    <a:pt x="941" y="623"/>
                    <a:pt x="941" y="623"/>
                    <a:pt x="941" y="623"/>
                  </a:cubicBezTo>
                  <a:cubicBezTo>
                    <a:pt x="848" y="178"/>
                    <a:pt x="848" y="178"/>
                    <a:pt x="848" y="178"/>
                  </a:cubicBezTo>
                  <a:cubicBezTo>
                    <a:pt x="271" y="178"/>
                    <a:pt x="271" y="178"/>
                    <a:pt x="271" y="178"/>
                  </a:cubicBezTo>
                  <a:cubicBezTo>
                    <a:pt x="271" y="580"/>
                    <a:pt x="271" y="580"/>
                    <a:pt x="27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994"/>
                    <a:pt x="0" y="994"/>
                    <a:pt x="0" y="994"/>
                  </a:cubicBezTo>
                  <a:cubicBezTo>
                    <a:pt x="65" y="994"/>
                    <a:pt x="65" y="994"/>
                    <a:pt x="65" y="994"/>
                  </a:cubicBezTo>
                  <a:cubicBezTo>
                    <a:pt x="93" y="927"/>
                    <a:pt x="160" y="881"/>
                    <a:pt x="236" y="881"/>
                  </a:cubicBezTo>
                  <a:cubicBezTo>
                    <a:pt x="313" y="881"/>
                    <a:pt x="379" y="927"/>
                    <a:pt x="408" y="994"/>
                  </a:cubicBezTo>
                  <a:cubicBezTo>
                    <a:pt x="533" y="994"/>
                    <a:pt x="533" y="994"/>
                    <a:pt x="533" y="994"/>
                  </a:cubicBezTo>
                  <a:cubicBezTo>
                    <a:pt x="562" y="927"/>
                    <a:pt x="628" y="881"/>
                    <a:pt x="705" y="881"/>
                  </a:cubicBezTo>
                  <a:cubicBezTo>
                    <a:pt x="781" y="881"/>
                    <a:pt x="848" y="927"/>
                    <a:pt x="876" y="994"/>
                  </a:cubicBezTo>
                  <a:cubicBezTo>
                    <a:pt x="1638" y="994"/>
                    <a:pt x="1638" y="994"/>
                    <a:pt x="1638" y="994"/>
                  </a:cubicBezTo>
                  <a:cubicBezTo>
                    <a:pt x="1638" y="897"/>
                    <a:pt x="1638" y="897"/>
                    <a:pt x="1638" y="897"/>
                  </a:cubicBezTo>
                  <a:lnTo>
                    <a:pt x="1630" y="897"/>
                  </a:lnTo>
                  <a:close/>
                  <a:moveTo>
                    <a:pt x="412" y="677"/>
                  </a:moveTo>
                  <a:cubicBezTo>
                    <a:pt x="412" y="318"/>
                    <a:pt x="412" y="318"/>
                    <a:pt x="412" y="318"/>
                  </a:cubicBezTo>
                  <a:cubicBezTo>
                    <a:pt x="733" y="318"/>
                    <a:pt x="733" y="318"/>
                    <a:pt x="733" y="318"/>
                  </a:cubicBezTo>
                  <a:cubicBezTo>
                    <a:pt x="809" y="677"/>
                    <a:pt x="809" y="677"/>
                    <a:pt x="809" y="677"/>
                  </a:cubicBezTo>
                  <a:cubicBezTo>
                    <a:pt x="412" y="677"/>
                    <a:pt x="412" y="677"/>
                    <a:pt x="412" y="677"/>
                  </a:cubicBezTo>
                  <a:close/>
                  <a:moveTo>
                    <a:pt x="412" y="677"/>
                  </a:moveTo>
                  <a:cubicBezTo>
                    <a:pt x="412" y="677"/>
                    <a:pt x="412" y="677"/>
                    <a:pt x="412" y="6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26148BC5-4384-4E68-B080-BCD567682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550438" y="-1931988"/>
              <a:ext cx="542925" cy="542925"/>
            </a:xfrm>
            <a:custGeom>
              <a:avLst/>
              <a:gdLst>
                <a:gd name="T0" fmla="*/ 179 w 179"/>
                <a:gd name="T1" fmla="*/ 89 h 179"/>
                <a:gd name="T2" fmla="*/ 89 w 179"/>
                <a:gd name="T3" fmla="*/ 179 h 179"/>
                <a:gd name="T4" fmla="*/ 0 w 179"/>
                <a:gd name="T5" fmla="*/ 89 h 179"/>
                <a:gd name="T6" fmla="*/ 89 w 179"/>
                <a:gd name="T7" fmla="*/ 0 h 179"/>
                <a:gd name="T8" fmla="*/ 179 w 179"/>
                <a:gd name="T9" fmla="*/ 89 h 179"/>
                <a:gd name="T10" fmla="*/ 179 w 179"/>
                <a:gd name="T11" fmla="*/ 89 h 179"/>
                <a:gd name="T12" fmla="*/ 179 w 179"/>
                <a:gd name="T1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79">
                  <a:moveTo>
                    <a:pt x="179" y="89"/>
                  </a:moveTo>
                  <a:cubicBezTo>
                    <a:pt x="179" y="139"/>
                    <a:pt x="139" y="179"/>
                    <a:pt x="89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9" y="40"/>
                    <a:pt x="179" y="89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89"/>
                    <a:pt x="17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43CE8F6E-B784-4D2A-A7B7-531C67EF8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131213" y="-1931988"/>
              <a:ext cx="542925" cy="542925"/>
            </a:xfrm>
            <a:custGeom>
              <a:avLst/>
              <a:gdLst>
                <a:gd name="T0" fmla="*/ 179 w 179"/>
                <a:gd name="T1" fmla="*/ 89 h 179"/>
                <a:gd name="T2" fmla="*/ 90 w 179"/>
                <a:gd name="T3" fmla="*/ 179 h 179"/>
                <a:gd name="T4" fmla="*/ 0 w 179"/>
                <a:gd name="T5" fmla="*/ 89 h 179"/>
                <a:gd name="T6" fmla="*/ 90 w 179"/>
                <a:gd name="T7" fmla="*/ 0 h 179"/>
                <a:gd name="T8" fmla="*/ 179 w 179"/>
                <a:gd name="T9" fmla="*/ 89 h 179"/>
                <a:gd name="T10" fmla="*/ 179 w 179"/>
                <a:gd name="T11" fmla="*/ 89 h 179"/>
                <a:gd name="T12" fmla="*/ 179 w 179"/>
                <a:gd name="T13" fmla="*/ 8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179">
                  <a:moveTo>
                    <a:pt x="179" y="89"/>
                  </a:moveTo>
                  <a:cubicBezTo>
                    <a:pt x="179" y="139"/>
                    <a:pt x="139" y="179"/>
                    <a:pt x="90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79" y="40"/>
                    <a:pt x="179" y="89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89"/>
                    <a:pt x="17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F51A3F1-AEC5-4C5F-A0BF-2CD6DFF3A5F5}"/>
              </a:ext>
            </a:extLst>
          </p:cNvPr>
          <p:cNvGrpSpPr/>
          <p:nvPr/>
        </p:nvGrpSpPr>
        <p:grpSpPr>
          <a:xfrm>
            <a:off x="6447676" y="4091826"/>
            <a:ext cx="265485" cy="242445"/>
            <a:chOff x="-11425238" y="4537075"/>
            <a:chExt cx="4756150" cy="4343401"/>
          </a:xfrm>
          <a:solidFill>
            <a:schemeClr val="bg1"/>
          </a:solidFill>
        </p:grpSpPr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D309F4D8-A403-4FE7-AFE6-D770AF95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25238" y="4537075"/>
              <a:ext cx="4756150" cy="4343400"/>
            </a:xfrm>
            <a:custGeom>
              <a:avLst/>
              <a:gdLst>
                <a:gd name="T0" fmla="*/ 1553 w 1568"/>
                <a:gd name="T1" fmla="*/ 430 h 1432"/>
                <a:gd name="T2" fmla="*/ 797 w 1568"/>
                <a:gd name="T3" fmla="*/ 4 h 1432"/>
                <a:gd name="T4" fmla="*/ 770 w 1568"/>
                <a:gd name="T5" fmla="*/ 4 h 1432"/>
                <a:gd name="T6" fmla="*/ 14 w 1568"/>
                <a:gd name="T7" fmla="*/ 430 h 1432"/>
                <a:gd name="T8" fmla="*/ 0 w 1568"/>
                <a:gd name="T9" fmla="*/ 454 h 1432"/>
                <a:gd name="T10" fmla="*/ 0 w 1568"/>
                <a:gd name="T11" fmla="*/ 1424 h 1432"/>
                <a:gd name="T12" fmla="*/ 8 w 1568"/>
                <a:gd name="T13" fmla="*/ 1432 h 1432"/>
                <a:gd name="T14" fmla="*/ 175 w 1568"/>
                <a:gd name="T15" fmla="*/ 1432 h 1432"/>
                <a:gd name="T16" fmla="*/ 183 w 1568"/>
                <a:gd name="T17" fmla="*/ 1424 h 1432"/>
                <a:gd name="T18" fmla="*/ 183 w 1568"/>
                <a:gd name="T19" fmla="*/ 601 h 1432"/>
                <a:gd name="T20" fmla="*/ 1384 w 1568"/>
                <a:gd name="T21" fmla="*/ 601 h 1432"/>
                <a:gd name="T22" fmla="*/ 1384 w 1568"/>
                <a:gd name="T23" fmla="*/ 1424 h 1432"/>
                <a:gd name="T24" fmla="*/ 1392 w 1568"/>
                <a:gd name="T25" fmla="*/ 1432 h 1432"/>
                <a:gd name="T26" fmla="*/ 1559 w 1568"/>
                <a:gd name="T27" fmla="*/ 1432 h 1432"/>
                <a:gd name="T28" fmla="*/ 1568 w 1568"/>
                <a:gd name="T29" fmla="*/ 1424 h 1432"/>
                <a:gd name="T30" fmla="*/ 1568 w 1568"/>
                <a:gd name="T31" fmla="*/ 454 h 1432"/>
                <a:gd name="T32" fmla="*/ 1553 w 1568"/>
                <a:gd name="T33" fmla="*/ 430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8" h="1432">
                  <a:moveTo>
                    <a:pt x="1553" y="430"/>
                  </a:moveTo>
                  <a:cubicBezTo>
                    <a:pt x="797" y="4"/>
                    <a:pt x="797" y="4"/>
                    <a:pt x="797" y="4"/>
                  </a:cubicBezTo>
                  <a:cubicBezTo>
                    <a:pt x="789" y="0"/>
                    <a:pt x="778" y="0"/>
                    <a:pt x="770" y="4"/>
                  </a:cubicBezTo>
                  <a:cubicBezTo>
                    <a:pt x="14" y="430"/>
                    <a:pt x="14" y="430"/>
                    <a:pt x="14" y="430"/>
                  </a:cubicBezTo>
                  <a:cubicBezTo>
                    <a:pt x="5" y="435"/>
                    <a:pt x="0" y="444"/>
                    <a:pt x="0" y="454"/>
                  </a:cubicBezTo>
                  <a:cubicBezTo>
                    <a:pt x="0" y="1424"/>
                    <a:pt x="0" y="1424"/>
                    <a:pt x="0" y="1424"/>
                  </a:cubicBezTo>
                  <a:cubicBezTo>
                    <a:pt x="0" y="1428"/>
                    <a:pt x="3" y="1432"/>
                    <a:pt x="8" y="1432"/>
                  </a:cubicBezTo>
                  <a:cubicBezTo>
                    <a:pt x="175" y="1432"/>
                    <a:pt x="175" y="1432"/>
                    <a:pt x="175" y="1432"/>
                  </a:cubicBezTo>
                  <a:cubicBezTo>
                    <a:pt x="179" y="1432"/>
                    <a:pt x="183" y="1428"/>
                    <a:pt x="183" y="1424"/>
                  </a:cubicBezTo>
                  <a:cubicBezTo>
                    <a:pt x="183" y="601"/>
                    <a:pt x="183" y="601"/>
                    <a:pt x="183" y="601"/>
                  </a:cubicBezTo>
                  <a:cubicBezTo>
                    <a:pt x="1384" y="601"/>
                    <a:pt x="1384" y="601"/>
                    <a:pt x="1384" y="601"/>
                  </a:cubicBezTo>
                  <a:cubicBezTo>
                    <a:pt x="1384" y="1424"/>
                    <a:pt x="1384" y="1424"/>
                    <a:pt x="1384" y="1424"/>
                  </a:cubicBezTo>
                  <a:cubicBezTo>
                    <a:pt x="1384" y="1428"/>
                    <a:pt x="1388" y="1432"/>
                    <a:pt x="1392" y="1432"/>
                  </a:cubicBezTo>
                  <a:cubicBezTo>
                    <a:pt x="1559" y="1432"/>
                    <a:pt x="1559" y="1432"/>
                    <a:pt x="1559" y="1432"/>
                  </a:cubicBezTo>
                  <a:cubicBezTo>
                    <a:pt x="1564" y="1432"/>
                    <a:pt x="1568" y="1428"/>
                    <a:pt x="1568" y="1424"/>
                  </a:cubicBezTo>
                  <a:cubicBezTo>
                    <a:pt x="1568" y="454"/>
                    <a:pt x="1568" y="454"/>
                    <a:pt x="1568" y="454"/>
                  </a:cubicBezTo>
                  <a:cubicBezTo>
                    <a:pt x="1568" y="444"/>
                    <a:pt x="1562" y="435"/>
                    <a:pt x="1553" y="4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36C1654E-265E-4B75-96C7-C3F71D953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4850" y="8091488"/>
              <a:ext cx="787400" cy="788988"/>
            </a:xfrm>
            <a:custGeom>
              <a:avLst/>
              <a:gdLst>
                <a:gd name="T0" fmla="*/ 232 w 260"/>
                <a:gd name="T1" fmla="*/ 0 h 260"/>
                <a:gd name="T2" fmla="*/ 28 w 260"/>
                <a:gd name="T3" fmla="*/ 0 h 260"/>
                <a:gd name="T4" fmla="*/ 0 w 260"/>
                <a:gd name="T5" fmla="*/ 28 h 260"/>
                <a:gd name="T6" fmla="*/ 0 w 260"/>
                <a:gd name="T7" fmla="*/ 232 h 260"/>
                <a:gd name="T8" fmla="*/ 28 w 260"/>
                <a:gd name="T9" fmla="*/ 260 h 260"/>
                <a:gd name="T10" fmla="*/ 232 w 260"/>
                <a:gd name="T11" fmla="*/ 260 h 260"/>
                <a:gd name="T12" fmla="*/ 260 w 260"/>
                <a:gd name="T13" fmla="*/ 232 h 260"/>
                <a:gd name="T14" fmla="*/ 260 w 260"/>
                <a:gd name="T15" fmla="*/ 28 h 260"/>
                <a:gd name="T16" fmla="*/ 232 w 260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60"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8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60" y="247"/>
                    <a:pt x="260" y="232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55E6E7A7-8442-46DE-9D6E-DC680292A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0863" y="8091488"/>
              <a:ext cx="784225" cy="788988"/>
            </a:xfrm>
            <a:custGeom>
              <a:avLst/>
              <a:gdLst>
                <a:gd name="T0" fmla="*/ 232 w 259"/>
                <a:gd name="T1" fmla="*/ 0 h 260"/>
                <a:gd name="T2" fmla="*/ 27 w 259"/>
                <a:gd name="T3" fmla="*/ 0 h 260"/>
                <a:gd name="T4" fmla="*/ 0 w 259"/>
                <a:gd name="T5" fmla="*/ 28 h 260"/>
                <a:gd name="T6" fmla="*/ 0 w 259"/>
                <a:gd name="T7" fmla="*/ 232 h 260"/>
                <a:gd name="T8" fmla="*/ 27 w 259"/>
                <a:gd name="T9" fmla="*/ 260 h 260"/>
                <a:gd name="T10" fmla="*/ 232 w 259"/>
                <a:gd name="T11" fmla="*/ 260 h 260"/>
                <a:gd name="T12" fmla="*/ 259 w 259"/>
                <a:gd name="T13" fmla="*/ 232 h 260"/>
                <a:gd name="T14" fmla="*/ 259 w 259"/>
                <a:gd name="T15" fmla="*/ 28 h 260"/>
                <a:gd name="T16" fmla="*/ 232 w 259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7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59" y="247"/>
                    <a:pt x="259" y="232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C095902D-E467-441F-AFB4-5297F5EE1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56875" y="8091488"/>
              <a:ext cx="784225" cy="788988"/>
            </a:xfrm>
            <a:custGeom>
              <a:avLst/>
              <a:gdLst>
                <a:gd name="T0" fmla="*/ 232 w 259"/>
                <a:gd name="T1" fmla="*/ 0 h 260"/>
                <a:gd name="T2" fmla="*/ 27 w 259"/>
                <a:gd name="T3" fmla="*/ 0 h 260"/>
                <a:gd name="T4" fmla="*/ 0 w 259"/>
                <a:gd name="T5" fmla="*/ 28 h 260"/>
                <a:gd name="T6" fmla="*/ 0 w 259"/>
                <a:gd name="T7" fmla="*/ 232 h 260"/>
                <a:gd name="T8" fmla="*/ 27 w 259"/>
                <a:gd name="T9" fmla="*/ 260 h 260"/>
                <a:gd name="T10" fmla="*/ 232 w 259"/>
                <a:gd name="T11" fmla="*/ 260 h 260"/>
                <a:gd name="T12" fmla="*/ 259 w 259"/>
                <a:gd name="T13" fmla="*/ 232 h 260"/>
                <a:gd name="T14" fmla="*/ 259 w 259"/>
                <a:gd name="T15" fmla="*/ 28 h 260"/>
                <a:gd name="T16" fmla="*/ 232 w 259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60"/>
                    <a:pt x="27" y="260"/>
                  </a:cubicBezTo>
                  <a:cubicBezTo>
                    <a:pt x="232" y="260"/>
                    <a:pt x="232" y="260"/>
                    <a:pt x="232" y="260"/>
                  </a:cubicBezTo>
                  <a:cubicBezTo>
                    <a:pt x="247" y="260"/>
                    <a:pt x="259" y="247"/>
                    <a:pt x="259" y="232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13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BB9C81DE-F166-41E2-87C6-A3CD6EDFF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4850" y="6954838"/>
              <a:ext cx="787400" cy="784225"/>
            </a:xfrm>
            <a:custGeom>
              <a:avLst/>
              <a:gdLst>
                <a:gd name="T0" fmla="*/ 232 w 260"/>
                <a:gd name="T1" fmla="*/ 0 h 259"/>
                <a:gd name="T2" fmla="*/ 28 w 260"/>
                <a:gd name="T3" fmla="*/ 0 h 259"/>
                <a:gd name="T4" fmla="*/ 0 w 260"/>
                <a:gd name="T5" fmla="*/ 27 h 259"/>
                <a:gd name="T6" fmla="*/ 0 w 260"/>
                <a:gd name="T7" fmla="*/ 232 h 259"/>
                <a:gd name="T8" fmla="*/ 28 w 260"/>
                <a:gd name="T9" fmla="*/ 259 h 259"/>
                <a:gd name="T10" fmla="*/ 232 w 260"/>
                <a:gd name="T11" fmla="*/ 259 h 259"/>
                <a:gd name="T12" fmla="*/ 260 w 260"/>
                <a:gd name="T13" fmla="*/ 232 h 259"/>
                <a:gd name="T14" fmla="*/ 260 w 260"/>
                <a:gd name="T15" fmla="*/ 27 h 259"/>
                <a:gd name="T16" fmla="*/ 232 w 260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9">
                  <a:moveTo>
                    <a:pt x="23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8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60" y="247"/>
                    <a:pt x="260" y="2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60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69B4D1EA-F400-4955-B44E-8DEAF7BC4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0863" y="6954838"/>
              <a:ext cx="784225" cy="784225"/>
            </a:xfrm>
            <a:custGeom>
              <a:avLst/>
              <a:gdLst>
                <a:gd name="T0" fmla="*/ 232 w 259"/>
                <a:gd name="T1" fmla="*/ 0 h 259"/>
                <a:gd name="T2" fmla="*/ 27 w 259"/>
                <a:gd name="T3" fmla="*/ 0 h 259"/>
                <a:gd name="T4" fmla="*/ 0 w 259"/>
                <a:gd name="T5" fmla="*/ 27 h 259"/>
                <a:gd name="T6" fmla="*/ 0 w 259"/>
                <a:gd name="T7" fmla="*/ 232 h 259"/>
                <a:gd name="T8" fmla="*/ 27 w 259"/>
                <a:gd name="T9" fmla="*/ 259 h 259"/>
                <a:gd name="T10" fmla="*/ 232 w 259"/>
                <a:gd name="T11" fmla="*/ 259 h 259"/>
                <a:gd name="T12" fmla="*/ 259 w 259"/>
                <a:gd name="T13" fmla="*/ 232 h 259"/>
                <a:gd name="T14" fmla="*/ 259 w 259"/>
                <a:gd name="T15" fmla="*/ 27 h 259"/>
                <a:gd name="T16" fmla="*/ 232 w 259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7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59" y="247"/>
                    <a:pt x="259" y="232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39ECFF78-F2D6-4BE6-9462-E4154E02B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56875" y="6954838"/>
              <a:ext cx="784225" cy="784225"/>
            </a:xfrm>
            <a:custGeom>
              <a:avLst/>
              <a:gdLst>
                <a:gd name="T0" fmla="*/ 232 w 259"/>
                <a:gd name="T1" fmla="*/ 0 h 259"/>
                <a:gd name="T2" fmla="*/ 27 w 259"/>
                <a:gd name="T3" fmla="*/ 0 h 259"/>
                <a:gd name="T4" fmla="*/ 0 w 259"/>
                <a:gd name="T5" fmla="*/ 27 h 259"/>
                <a:gd name="T6" fmla="*/ 0 w 259"/>
                <a:gd name="T7" fmla="*/ 232 h 259"/>
                <a:gd name="T8" fmla="*/ 27 w 259"/>
                <a:gd name="T9" fmla="*/ 259 h 259"/>
                <a:gd name="T10" fmla="*/ 232 w 259"/>
                <a:gd name="T11" fmla="*/ 259 h 259"/>
                <a:gd name="T12" fmla="*/ 259 w 259"/>
                <a:gd name="T13" fmla="*/ 232 h 259"/>
                <a:gd name="T14" fmla="*/ 259 w 259"/>
                <a:gd name="T15" fmla="*/ 27 h 259"/>
                <a:gd name="T16" fmla="*/ 232 w 259"/>
                <a:gd name="T1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2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7"/>
                    <a:pt x="12" y="259"/>
                    <a:pt x="27" y="259"/>
                  </a:cubicBezTo>
                  <a:cubicBezTo>
                    <a:pt x="232" y="259"/>
                    <a:pt x="232" y="259"/>
                    <a:pt x="232" y="259"/>
                  </a:cubicBezTo>
                  <a:cubicBezTo>
                    <a:pt x="247" y="259"/>
                    <a:pt x="259" y="247"/>
                    <a:pt x="259" y="232"/>
                  </a:cubicBezTo>
                  <a:cubicBezTo>
                    <a:pt x="259" y="27"/>
                    <a:pt x="259" y="27"/>
                    <a:pt x="259" y="27"/>
                  </a:cubicBezTo>
                  <a:cubicBezTo>
                    <a:pt x="259" y="12"/>
                    <a:pt x="247" y="0"/>
                    <a:pt x="2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769E0E8-903D-4546-95DE-AEE041F20F2C}"/>
              </a:ext>
            </a:extLst>
          </p:cNvPr>
          <p:cNvGrpSpPr/>
          <p:nvPr/>
        </p:nvGrpSpPr>
        <p:grpSpPr>
          <a:xfrm>
            <a:off x="3958387" y="4050778"/>
            <a:ext cx="244412" cy="326297"/>
            <a:chOff x="-15986125" y="2049463"/>
            <a:chExt cx="3724275" cy="4972050"/>
          </a:xfrm>
          <a:solidFill>
            <a:schemeClr val="bg1"/>
          </a:solidFill>
        </p:grpSpPr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3449D779-6EEE-4FF8-9A2F-B8C5C4884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381288" y="3900488"/>
              <a:ext cx="1273175" cy="946150"/>
            </a:xfrm>
            <a:custGeom>
              <a:avLst/>
              <a:gdLst>
                <a:gd name="T0" fmla="*/ 400 w 420"/>
                <a:gd name="T1" fmla="*/ 20 h 312"/>
                <a:gd name="T2" fmla="*/ 328 w 420"/>
                <a:gd name="T3" fmla="*/ 20 h 312"/>
                <a:gd name="T4" fmla="*/ 159 w 420"/>
                <a:gd name="T5" fmla="*/ 188 h 312"/>
                <a:gd name="T6" fmla="*/ 93 w 420"/>
                <a:gd name="T7" fmla="*/ 122 h 312"/>
                <a:gd name="T8" fmla="*/ 20 w 420"/>
                <a:gd name="T9" fmla="*/ 122 h 312"/>
                <a:gd name="T10" fmla="*/ 20 w 420"/>
                <a:gd name="T11" fmla="*/ 194 h 312"/>
                <a:gd name="T12" fmla="*/ 123 w 420"/>
                <a:gd name="T13" fmla="*/ 297 h 312"/>
                <a:gd name="T14" fmla="*/ 159 w 420"/>
                <a:gd name="T15" fmla="*/ 312 h 312"/>
                <a:gd name="T16" fmla="*/ 195 w 420"/>
                <a:gd name="T17" fmla="*/ 297 h 312"/>
                <a:gd name="T18" fmla="*/ 400 w 420"/>
                <a:gd name="T19" fmla="*/ 92 h 312"/>
                <a:gd name="T20" fmla="*/ 400 w 420"/>
                <a:gd name="T21" fmla="*/ 20 h 312"/>
                <a:gd name="T22" fmla="*/ 400 w 420"/>
                <a:gd name="T23" fmla="*/ 20 h 312"/>
                <a:gd name="T24" fmla="*/ 400 w 420"/>
                <a:gd name="T25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312">
                  <a:moveTo>
                    <a:pt x="400" y="20"/>
                  </a:moveTo>
                  <a:cubicBezTo>
                    <a:pt x="380" y="0"/>
                    <a:pt x="348" y="0"/>
                    <a:pt x="328" y="20"/>
                  </a:cubicBezTo>
                  <a:cubicBezTo>
                    <a:pt x="159" y="188"/>
                    <a:pt x="159" y="188"/>
                    <a:pt x="159" y="188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73" y="102"/>
                    <a:pt x="40" y="102"/>
                    <a:pt x="20" y="122"/>
                  </a:cubicBezTo>
                  <a:cubicBezTo>
                    <a:pt x="0" y="142"/>
                    <a:pt x="0" y="174"/>
                    <a:pt x="20" y="194"/>
                  </a:cubicBezTo>
                  <a:cubicBezTo>
                    <a:pt x="123" y="297"/>
                    <a:pt x="123" y="297"/>
                    <a:pt x="123" y="297"/>
                  </a:cubicBezTo>
                  <a:cubicBezTo>
                    <a:pt x="133" y="307"/>
                    <a:pt x="146" y="312"/>
                    <a:pt x="159" y="312"/>
                  </a:cubicBezTo>
                  <a:cubicBezTo>
                    <a:pt x="172" y="312"/>
                    <a:pt x="185" y="307"/>
                    <a:pt x="195" y="297"/>
                  </a:cubicBezTo>
                  <a:cubicBezTo>
                    <a:pt x="400" y="92"/>
                    <a:pt x="400" y="92"/>
                    <a:pt x="400" y="92"/>
                  </a:cubicBezTo>
                  <a:cubicBezTo>
                    <a:pt x="420" y="72"/>
                    <a:pt x="420" y="40"/>
                    <a:pt x="400" y="20"/>
                  </a:cubicBezTo>
                  <a:close/>
                  <a:moveTo>
                    <a:pt x="400" y="20"/>
                  </a:moveTo>
                  <a:cubicBezTo>
                    <a:pt x="400" y="20"/>
                    <a:pt x="400" y="20"/>
                    <a:pt x="40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6EB7D0BC-1454-4C30-A006-061548187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381288" y="5140325"/>
              <a:ext cx="1273175" cy="949325"/>
            </a:xfrm>
            <a:custGeom>
              <a:avLst/>
              <a:gdLst>
                <a:gd name="T0" fmla="*/ 400 w 420"/>
                <a:gd name="T1" fmla="*/ 20 h 313"/>
                <a:gd name="T2" fmla="*/ 328 w 420"/>
                <a:gd name="T3" fmla="*/ 20 h 313"/>
                <a:gd name="T4" fmla="*/ 159 w 420"/>
                <a:gd name="T5" fmla="*/ 189 h 313"/>
                <a:gd name="T6" fmla="*/ 93 w 420"/>
                <a:gd name="T7" fmla="*/ 123 h 313"/>
                <a:gd name="T8" fmla="*/ 20 w 420"/>
                <a:gd name="T9" fmla="*/ 123 h 313"/>
                <a:gd name="T10" fmla="*/ 20 w 420"/>
                <a:gd name="T11" fmla="*/ 195 h 313"/>
                <a:gd name="T12" fmla="*/ 123 w 420"/>
                <a:gd name="T13" fmla="*/ 298 h 313"/>
                <a:gd name="T14" fmla="*/ 159 w 420"/>
                <a:gd name="T15" fmla="*/ 313 h 313"/>
                <a:gd name="T16" fmla="*/ 195 w 420"/>
                <a:gd name="T17" fmla="*/ 298 h 313"/>
                <a:gd name="T18" fmla="*/ 400 w 420"/>
                <a:gd name="T19" fmla="*/ 93 h 313"/>
                <a:gd name="T20" fmla="*/ 400 w 420"/>
                <a:gd name="T21" fmla="*/ 20 h 313"/>
                <a:gd name="T22" fmla="*/ 400 w 420"/>
                <a:gd name="T23" fmla="*/ 20 h 313"/>
                <a:gd name="T24" fmla="*/ 400 w 420"/>
                <a:gd name="T25" fmla="*/ 2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313">
                  <a:moveTo>
                    <a:pt x="400" y="20"/>
                  </a:moveTo>
                  <a:cubicBezTo>
                    <a:pt x="380" y="0"/>
                    <a:pt x="348" y="0"/>
                    <a:pt x="328" y="20"/>
                  </a:cubicBezTo>
                  <a:cubicBezTo>
                    <a:pt x="159" y="189"/>
                    <a:pt x="159" y="189"/>
                    <a:pt x="159" y="189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73" y="103"/>
                    <a:pt x="40" y="103"/>
                    <a:pt x="20" y="123"/>
                  </a:cubicBezTo>
                  <a:cubicBezTo>
                    <a:pt x="0" y="143"/>
                    <a:pt x="0" y="175"/>
                    <a:pt x="20" y="195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33" y="308"/>
                    <a:pt x="146" y="313"/>
                    <a:pt x="159" y="313"/>
                  </a:cubicBezTo>
                  <a:cubicBezTo>
                    <a:pt x="172" y="313"/>
                    <a:pt x="185" y="308"/>
                    <a:pt x="195" y="298"/>
                  </a:cubicBezTo>
                  <a:cubicBezTo>
                    <a:pt x="400" y="93"/>
                    <a:pt x="400" y="93"/>
                    <a:pt x="400" y="93"/>
                  </a:cubicBezTo>
                  <a:cubicBezTo>
                    <a:pt x="420" y="73"/>
                    <a:pt x="420" y="40"/>
                    <a:pt x="400" y="20"/>
                  </a:cubicBezTo>
                  <a:close/>
                  <a:moveTo>
                    <a:pt x="400" y="20"/>
                  </a:moveTo>
                  <a:cubicBezTo>
                    <a:pt x="400" y="20"/>
                    <a:pt x="400" y="20"/>
                    <a:pt x="40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98633E43-50EB-4FA8-99EA-EB6C88040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814425" y="4224338"/>
              <a:ext cx="933450" cy="312738"/>
            </a:xfrm>
            <a:custGeom>
              <a:avLst/>
              <a:gdLst>
                <a:gd name="T0" fmla="*/ 256 w 308"/>
                <a:gd name="T1" fmla="*/ 0 h 103"/>
                <a:gd name="T2" fmla="*/ 52 w 308"/>
                <a:gd name="T3" fmla="*/ 0 h 103"/>
                <a:gd name="T4" fmla="*/ 0 w 308"/>
                <a:gd name="T5" fmla="*/ 51 h 103"/>
                <a:gd name="T6" fmla="*/ 52 w 308"/>
                <a:gd name="T7" fmla="*/ 103 h 103"/>
                <a:gd name="T8" fmla="*/ 256 w 308"/>
                <a:gd name="T9" fmla="*/ 103 h 103"/>
                <a:gd name="T10" fmla="*/ 308 w 308"/>
                <a:gd name="T11" fmla="*/ 51 h 103"/>
                <a:gd name="T12" fmla="*/ 256 w 308"/>
                <a:gd name="T13" fmla="*/ 0 h 103"/>
                <a:gd name="T14" fmla="*/ 256 w 308"/>
                <a:gd name="T15" fmla="*/ 0 h 103"/>
                <a:gd name="T16" fmla="*/ 256 w 308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3">
                  <a:moveTo>
                    <a:pt x="256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85" y="103"/>
                    <a:pt x="308" y="80"/>
                    <a:pt x="308" y="51"/>
                  </a:cubicBezTo>
                  <a:cubicBezTo>
                    <a:pt x="308" y="23"/>
                    <a:pt x="285" y="0"/>
                    <a:pt x="256" y="0"/>
                  </a:cubicBezTo>
                  <a:close/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5D8CE27F-5C50-4776-93DC-35E720D3E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814425" y="5467350"/>
              <a:ext cx="933450" cy="309563"/>
            </a:xfrm>
            <a:custGeom>
              <a:avLst/>
              <a:gdLst>
                <a:gd name="T0" fmla="*/ 256 w 308"/>
                <a:gd name="T1" fmla="*/ 0 h 102"/>
                <a:gd name="T2" fmla="*/ 52 w 308"/>
                <a:gd name="T3" fmla="*/ 0 h 102"/>
                <a:gd name="T4" fmla="*/ 0 w 308"/>
                <a:gd name="T5" fmla="*/ 51 h 102"/>
                <a:gd name="T6" fmla="*/ 52 w 308"/>
                <a:gd name="T7" fmla="*/ 102 h 102"/>
                <a:gd name="T8" fmla="*/ 256 w 308"/>
                <a:gd name="T9" fmla="*/ 102 h 102"/>
                <a:gd name="T10" fmla="*/ 308 w 308"/>
                <a:gd name="T11" fmla="*/ 51 h 102"/>
                <a:gd name="T12" fmla="*/ 256 w 308"/>
                <a:gd name="T13" fmla="*/ 0 h 102"/>
                <a:gd name="T14" fmla="*/ 256 w 308"/>
                <a:gd name="T15" fmla="*/ 0 h 102"/>
                <a:gd name="T16" fmla="*/ 256 w 30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2">
                  <a:moveTo>
                    <a:pt x="256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2" y="102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85" y="102"/>
                    <a:pt x="308" y="79"/>
                    <a:pt x="308" y="51"/>
                  </a:cubicBezTo>
                  <a:cubicBezTo>
                    <a:pt x="308" y="23"/>
                    <a:pt x="285" y="0"/>
                    <a:pt x="256" y="0"/>
                  </a:cubicBezTo>
                  <a:close/>
                  <a:moveTo>
                    <a:pt x="256" y="0"/>
                  </a:move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46AB09D4-5B96-48DF-9147-251169F3E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86125" y="2049463"/>
              <a:ext cx="3724275" cy="4972050"/>
            </a:xfrm>
            <a:custGeom>
              <a:avLst/>
              <a:gdLst>
                <a:gd name="T0" fmla="*/ 1126 w 1228"/>
                <a:gd name="T1" fmla="*/ 205 h 1639"/>
                <a:gd name="T2" fmla="*/ 921 w 1228"/>
                <a:gd name="T3" fmla="*/ 205 h 1639"/>
                <a:gd name="T4" fmla="*/ 921 w 1228"/>
                <a:gd name="T5" fmla="*/ 154 h 1639"/>
                <a:gd name="T6" fmla="*/ 870 w 1228"/>
                <a:gd name="T7" fmla="*/ 103 h 1639"/>
                <a:gd name="T8" fmla="*/ 759 w 1228"/>
                <a:gd name="T9" fmla="*/ 103 h 1639"/>
                <a:gd name="T10" fmla="*/ 614 w 1228"/>
                <a:gd name="T11" fmla="*/ 0 h 1639"/>
                <a:gd name="T12" fmla="*/ 469 w 1228"/>
                <a:gd name="T13" fmla="*/ 103 h 1639"/>
                <a:gd name="T14" fmla="*/ 358 w 1228"/>
                <a:gd name="T15" fmla="*/ 103 h 1639"/>
                <a:gd name="T16" fmla="*/ 307 w 1228"/>
                <a:gd name="T17" fmla="*/ 154 h 1639"/>
                <a:gd name="T18" fmla="*/ 307 w 1228"/>
                <a:gd name="T19" fmla="*/ 205 h 1639"/>
                <a:gd name="T20" fmla="*/ 102 w 1228"/>
                <a:gd name="T21" fmla="*/ 205 h 1639"/>
                <a:gd name="T22" fmla="*/ 0 w 1228"/>
                <a:gd name="T23" fmla="*/ 308 h 1639"/>
                <a:gd name="T24" fmla="*/ 0 w 1228"/>
                <a:gd name="T25" fmla="*/ 1536 h 1639"/>
                <a:gd name="T26" fmla="*/ 102 w 1228"/>
                <a:gd name="T27" fmla="*/ 1639 h 1639"/>
                <a:gd name="T28" fmla="*/ 1126 w 1228"/>
                <a:gd name="T29" fmla="*/ 1639 h 1639"/>
                <a:gd name="T30" fmla="*/ 1228 w 1228"/>
                <a:gd name="T31" fmla="*/ 1536 h 1639"/>
                <a:gd name="T32" fmla="*/ 1228 w 1228"/>
                <a:gd name="T33" fmla="*/ 308 h 1639"/>
                <a:gd name="T34" fmla="*/ 1126 w 1228"/>
                <a:gd name="T35" fmla="*/ 205 h 1639"/>
                <a:gd name="T36" fmla="*/ 409 w 1228"/>
                <a:gd name="T37" fmla="*/ 205 h 1639"/>
                <a:gd name="T38" fmla="*/ 512 w 1228"/>
                <a:gd name="T39" fmla="*/ 205 h 1639"/>
                <a:gd name="T40" fmla="*/ 563 w 1228"/>
                <a:gd name="T41" fmla="*/ 154 h 1639"/>
                <a:gd name="T42" fmla="*/ 614 w 1228"/>
                <a:gd name="T43" fmla="*/ 103 h 1639"/>
                <a:gd name="T44" fmla="*/ 665 w 1228"/>
                <a:gd name="T45" fmla="*/ 154 h 1639"/>
                <a:gd name="T46" fmla="*/ 716 w 1228"/>
                <a:gd name="T47" fmla="*/ 205 h 1639"/>
                <a:gd name="T48" fmla="*/ 819 w 1228"/>
                <a:gd name="T49" fmla="*/ 205 h 1639"/>
                <a:gd name="T50" fmla="*/ 819 w 1228"/>
                <a:gd name="T51" fmla="*/ 308 h 1639"/>
                <a:gd name="T52" fmla="*/ 409 w 1228"/>
                <a:gd name="T53" fmla="*/ 308 h 1639"/>
                <a:gd name="T54" fmla="*/ 409 w 1228"/>
                <a:gd name="T55" fmla="*/ 205 h 1639"/>
                <a:gd name="T56" fmla="*/ 1126 w 1228"/>
                <a:gd name="T57" fmla="*/ 1536 h 1639"/>
                <a:gd name="T58" fmla="*/ 102 w 1228"/>
                <a:gd name="T59" fmla="*/ 1536 h 1639"/>
                <a:gd name="T60" fmla="*/ 102 w 1228"/>
                <a:gd name="T61" fmla="*/ 308 h 1639"/>
                <a:gd name="T62" fmla="*/ 307 w 1228"/>
                <a:gd name="T63" fmla="*/ 308 h 1639"/>
                <a:gd name="T64" fmla="*/ 307 w 1228"/>
                <a:gd name="T65" fmla="*/ 359 h 1639"/>
                <a:gd name="T66" fmla="*/ 358 w 1228"/>
                <a:gd name="T67" fmla="*/ 410 h 1639"/>
                <a:gd name="T68" fmla="*/ 870 w 1228"/>
                <a:gd name="T69" fmla="*/ 410 h 1639"/>
                <a:gd name="T70" fmla="*/ 921 w 1228"/>
                <a:gd name="T71" fmla="*/ 359 h 1639"/>
                <a:gd name="T72" fmla="*/ 921 w 1228"/>
                <a:gd name="T73" fmla="*/ 308 h 1639"/>
                <a:gd name="T74" fmla="*/ 1126 w 1228"/>
                <a:gd name="T75" fmla="*/ 308 h 1639"/>
                <a:gd name="T76" fmla="*/ 1126 w 1228"/>
                <a:gd name="T77" fmla="*/ 1536 h 1639"/>
                <a:gd name="T78" fmla="*/ 1126 w 1228"/>
                <a:gd name="T79" fmla="*/ 1536 h 1639"/>
                <a:gd name="T80" fmla="*/ 1126 w 1228"/>
                <a:gd name="T81" fmla="*/ 153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8" h="1639">
                  <a:moveTo>
                    <a:pt x="1126" y="205"/>
                  </a:moveTo>
                  <a:cubicBezTo>
                    <a:pt x="921" y="205"/>
                    <a:pt x="921" y="205"/>
                    <a:pt x="921" y="205"/>
                  </a:cubicBezTo>
                  <a:cubicBezTo>
                    <a:pt x="921" y="154"/>
                    <a:pt x="921" y="154"/>
                    <a:pt x="921" y="154"/>
                  </a:cubicBezTo>
                  <a:cubicBezTo>
                    <a:pt x="921" y="126"/>
                    <a:pt x="898" y="103"/>
                    <a:pt x="870" y="103"/>
                  </a:cubicBezTo>
                  <a:cubicBezTo>
                    <a:pt x="759" y="103"/>
                    <a:pt x="759" y="103"/>
                    <a:pt x="759" y="103"/>
                  </a:cubicBezTo>
                  <a:cubicBezTo>
                    <a:pt x="738" y="43"/>
                    <a:pt x="681" y="0"/>
                    <a:pt x="614" y="0"/>
                  </a:cubicBezTo>
                  <a:cubicBezTo>
                    <a:pt x="547" y="0"/>
                    <a:pt x="490" y="43"/>
                    <a:pt x="469" y="103"/>
                  </a:cubicBezTo>
                  <a:cubicBezTo>
                    <a:pt x="358" y="103"/>
                    <a:pt x="358" y="103"/>
                    <a:pt x="358" y="103"/>
                  </a:cubicBezTo>
                  <a:cubicBezTo>
                    <a:pt x="330" y="103"/>
                    <a:pt x="307" y="126"/>
                    <a:pt x="307" y="154"/>
                  </a:cubicBezTo>
                  <a:cubicBezTo>
                    <a:pt x="307" y="205"/>
                    <a:pt x="307" y="205"/>
                    <a:pt x="307" y="205"/>
                  </a:cubicBezTo>
                  <a:cubicBezTo>
                    <a:pt x="102" y="205"/>
                    <a:pt x="102" y="205"/>
                    <a:pt x="102" y="205"/>
                  </a:cubicBezTo>
                  <a:cubicBezTo>
                    <a:pt x="46" y="205"/>
                    <a:pt x="0" y="251"/>
                    <a:pt x="0" y="308"/>
                  </a:cubicBezTo>
                  <a:cubicBezTo>
                    <a:pt x="0" y="1536"/>
                    <a:pt x="0" y="1536"/>
                    <a:pt x="0" y="1536"/>
                  </a:cubicBezTo>
                  <a:cubicBezTo>
                    <a:pt x="0" y="1593"/>
                    <a:pt x="46" y="1639"/>
                    <a:pt x="102" y="1639"/>
                  </a:cubicBezTo>
                  <a:cubicBezTo>
                    <a:pt x="1126" y="1639"/>
                    <a:pt x="1126" y="1639"/>
                    <a:pt x="1126" y="1639"/>
                  </a:cubicBezTo>
                  <a:cubicBezTo>
                    <a:pt x="1182" y="1639"/>
                    <a:pt x="1228" y="1593"/>
                    <a:pt x="1228" y="1536"/>
                  </a:cubicBezTo>
                  <a:cubicBezTo>
                    <a:pt x="1228" y="308"/>
                    <a:pt x="1228" y="308"/>
                    <a:pt x="1228" y="308"/>
                  </a:cubicBezTo>
                  <a:cubicBezTo>
                    <a:pt x="1228" y="251"/>
                    <a:pt x="1182" y="205"/>
                    <a:pt x="1126" y="205"/>
                  </a:cubicBezTo>
                  <a:close/>
                  <a:moveTo>
                    <a:pt x="409" y="205"/>
                  </a:moveTo>
                  <a:cubicBezTo>
                    <a:pt x="512" y="205"/>
                    <a:pt x="512" y="205"/>
                    <a:pt x="512" y="205"/>
                  </a:cubicBezTo>
                  <a:cubicBezTo>
                    <a:pt x="540" y="205"/>
                    <a:pt x="563" y="182"/>
                    <a:pt x="563" y="154"/>
                  </a:cubicBezTo>
                  <a:cubicBezTo>
                    <a:pt x="563" y="126"/>
                    <a:pt x="586" y="103"/>
                    <a:pt x="614" y="103"/>
                  </a:cubicBezTo>
                  <a:cubicBezTo>
                    <a:pt x="642" y="103"/>
                    <a:pt x="665" y="126"/>
                    <a:pt x="665" y="154"/>
                  </a:cubicBezTo>
                  <a:cubicBezTo>
                    <a:pt x="665" y="182"/>
                    <a:pt x="688" y="205"/>
                    <a:pt x="716" y="205"/>
                  </a:cubicBezTo>
                  <a:cubicBezTo>
                    <a:pt x="819" y="205"/>
                    <a:pt x="819" y="205"/>
                    <a:pt x="819" y="205"/>
                  </a:cubicBezTo>
                  <a:cubicBezTo>
                    <a:pt x="819" y="308"/>
                    <a:pt x="819" y="308"/>
                    <a:pt x="819" y="308"/>
                  </a:cubicBezTo>
                  <a:cubicBezTo>
                    <a:pt x="409" y="308"/>
                    <a:pt x="409" y="308"/>
                    <a:pt x="409" y="308"/>
                  </a:cubicBezTo>
                  <a:lnTo>
                    <a:pt x="409" y="205"/>
                  </a:lnTo>
                  <a:close/>
                  <a:moveTo>
                    <a:pt x="1126" y="1536"/>
                  </a:moveTo>
                  <a:cubicBezTo>
                    <a:pt x="102" y="1536"/>
                    <a:pt x="102" y="1536"/>
                    <a:pt x="102" y="1536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307" y="308"/>
                    <a:pt x="307" y="308"/>
                    <a:pt x="307" y="308"/>
                  </a:cubicBezTo>
                  <a:cubicBezTo>
                    <a:pt x="307" y="359"/>
                    <a:pt x="307" y="359"/>
                    <a:pt x="307" y="359"/>
                  </a:cubicBezTo>
                  <a:cubicBezTo>
                    <a:pt x="307" y="387"/>
                    <a:pt x="330" y="410"/>
                    <a:pt x="358" y="410"/>
                  </a:cubicBezTo>
                  <a:cubicBezTo>
                    <a:pt x="870" y="410"/>
                    <a:pt x="870" y="410"/>
                    <a:pt x="870" y="410"/>
                  </a:cubicBezTo>
                  <a:cubicBezTo>
                    <a:pt x="898" y="410"/>
                    <a:pt x="921" y="387"/>
                    <a:pt x="921" y="359"/>
                  </a:cubicBezTo>
                  <a:cubicBezTo>
                    <a:pt x="921" y="308"/>
                    <a:pt x="921" y="308"/>
                    <a:pt x="921" y="308"/>
                  </a:cubicBezTo>
                  <a:cubicBezTo>
                    <a:pt x="1126" y="308"/>
                    <a:pt x="1126" y="308"/>
                    <a:pt x="1126" y="308"/>
                  </a:cubicBezTo>
                  <a:lnTo>
                    <a:pt x="1126" y="1536"/>
                  </a:lnTo>
                  <a:close/>
                  <a:moveTo>
                    <a:pt x="1126" y="1536"/>
                  </a:moveTo>
                  <a:cubicBezTo>
                    <a:pt x="1126" y="1536"/>
                    <a:pt x="1126" y="1536"/>
                    <a:pt x="1126" y="15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26" tIns="40063" rIns="80126" bIns="40063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b="1"/>
            </a:p>
          </p:txBody>
        </p:sp>
      </p:grpSp>
      <p:sp>
        <p:nvSpPr>
          <p:cNvPr id="86" name="Freeform 42">
            <a:extLst>
              <a:ext uri="{FF2B5EF4-FFF2-40B4-BE49-F238E27FC236}">
                <a16:creationId xmlns:a16="http://schemas.microsoft.com/office/drawing/2014/main" id="{6CCCB655-6C3A-4CBC-9E4F-A1B55871BE17}"/>
              </a:ext>
            </a:extLst>
          </p:cNvPr>
          <p:cNvSpPr>
            <a:spLocks noEditPoints="1"/>
          </p:cNvSpPr>
          <p:nvPr/>
        </p:nvSpPr>
        <p:spPr bwMode="auto">
          <a:xfrm>
            <a:off x="3368896" y="3299230"/>
            <a:ext cx="322239" cy="386460"/>
          </a:xfrm>
          <a:custGeom>
            <a:avLst/>
            <a:gdLst>
              <a:gd name="T0" fmla="*/ 1102 w 1634"/>
              <a:gd name="T1" fmla="*/ 1040 h 1959"/>
              <a:gd name="T2" fmla="*/ 1102 w 1634"/>
              <a:gd name="T3" fmla="*/ 594 h 1959"/>
              <a:gd name="T4" fmla="*/ 1505 w 1634"/>
              <a:gd name="T5" fmla="*/ 817 h 1959"/>
              <a:gd name="T6" fmla="*/ 792 w 1634"/>
              <a:gd name="T7" fmla="*/ 130 h 1959"/>
              <a:gd name="T8" fmla="*/ 841 w 1634"/>
              <a:gd name="T9" fmla="*/ 130 h 1959"/>
              <a:gd name="T10" fmla="*/ 646 w 1634"/>
              <a:gd name="T11" fmla="*/ 501 h 1959"/>
              <a:gd name="T12" fmla="*/ 623 w 1634"/>
              <a:gd name="T13" fmla="*/ 817 h 1959"/>
              <a:gd name="T14" fmla="*/ 827 w 1634"/>
              <a:gd name="T15" fmla="*/ 611 h 1959"/>
              <a:gd name="T16" fmla="*/ 1010 w 1634"/>
              <a:gd name="T17" fmla="*/ 817 h 1959"/>
              <a:gd name="T18" fmla="*/ 827 w 1634"/>
              <a:gd name="T19" fmla="*/ 1023 h 1959"/>
              <a:gd name="T20" fmla="*/ 623 w 1634"/>
              <a:gd name="T21" fmla="*/ 817 h 1959"/>
              <a:gd name="T22" fmla="*/ 1090 w 1634"/>
              <a:gd name="T23" fmla="*/ 492 h 1959"/>
              <a:gd name="T24" fmla="*/ 1381 w 1634"/>
              <a:gd name="T25" fmla="*/ 424 h 1959"/>
              <a:gd name="T26" fmla="*/ 544 w 1634"/>
              <a:gd name="T27" fmla="*/ 489 h 1959"/>
              <a:gd name="T28" fmla="*/ 645 w 1634"/>
              <a:gd name="T29" fmla="*/ 151 h 1959"/>
              <a:gd name="T30" fmla="*/ 1634 w 1634"/>
              <a:gd name="T31" fmla="*/ 817 h 1959"/>
              <a:gd name="T32" fmla="*/ 13 w 1634"/>
              <a:gd name="T33" fmla="*/ 673 h 1959"/>
              <a:gd name="T34" fmla="*/ 701 w 1634"/>
              <a:gd name="T35" fmla="*/ 1755 h 1959"/>
              <a:gd name="T36" fmla="*/ 1383 w 1634"/>
              <a:gd name="T37" fmla="*/ 1565 h 1959"/>
              <a:gd name="T38" fmla="*/ 701 w 1634"/>
              <a:gd name="T39" fmla="*/ 1365 h 1959"/>
              <a:gd name="T40" fmla="*/ 144 w 1634"/>
              <a:gd name="T41" fmla="*/ 673 h 1959"/>
              <a:gd name="T42" fmla="*/ 531 w 1634"/>
              <a:gd name="T43" fmla="*/ 592 h 1959"/>
              <a:gd name="T44" fmla="*/ 531 w 1634"/>
              <a:gd name="T45" fmla="*/ 1043 h 1959"/>
              <a:gd name="T46" fmla="*/ 326 w 1634"/>
              <a:gd name="T47" fmla="*/ 1101 h 1959"/>
              <a:gd name="T48" fmla="*/ 362 w 1634"/>
              <a:gd name="T49" fmla="*/ 1142 h 1959"/>
              <a:gd name="T50" fmla="*/ 393 w 1634"/>
              <a:gd name="T51" fmla="*/ 1173 h 1959"/>
              <a:gd name="T52" fmla="*/ 569 w 1634"/>
              <a:gd name="T53" fmla="*/ 1276 h 1959"/>
              <a:gd name="T54" fmla="*/ 611 w 1634"/>
              <a:gd name="T55" fmla="*/ 1286 h 1959"/>
              <a:gd name="T56" fmla="*/ 624 w 1634"/>
              <a:gd name="T57" fmla="*/ 1287 h 1959"/>
              <a:gd name="T58" fmla="*/ 778 w 1634"/>
              <a:gd name="T59" fmla="*/ 1127 h 1959"/>
              <a:gd name="T60" fmla="*/ 988 w 1634"/>
              <a:gd name="T61" fmla="*/ 1132 h 1959"/>
              <a:gd name="T62" fmla="*/ 1060 w 1634"/>
              <a:gd name="T63" fmla="*/ 1290 h 1959"/>
              <a:gd name="T64" fmla="*/ 1381 w 1634"/>
              <a:gd name="T65" fmla="*/ 1210 h 1959"/>
              <a:gd name="T66" fmla="*/ 1336 w 1634"/>
              <a:gd name="T67" fmla="*/ 1442 h 1959"/>
              <a:gd name="T68" fmla="*/ 1336 w 1634"/>
              <a:gd name="T69" fmla="*/ 1442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4" h="1959">
                <a:moveTo>
                  <a:pt x="1434" y="1120"/>
                </a:moveTo>
                <a:cubicBezTo>
                  <a:pt x="1347" y="1084"/>
                  <a:pt x="1232" y="1056"/>
                  <a:pt x="1102" y="1040"/>
                </a:cubicBezTo>
                <a:cubicBezTo>
                  <a:pt x="1110" y="967"/>
                  <a:pt x="1113" y="892"/>
                  <a:pt x="1113" y="817"/>
                </a:cubicBezTo>
                <a:cubicBezTo>
                  <a:pt x="1113" y="742"/>
                  <a:pt x="1110" y="667"/>
                  <a:pt x="1102" y="594"/>
                </a:cubicBezTo>
                <a:cubicBezTo>
                  <a:pt x="1232" y="578"/>
                  <a:pt x="1347" y="550"/>
                  <a:pt x="1434" y="513"/>
                </a:cubicBezTo>
                <a:cubicBezTo>
                  <a:pt x="1479" y="605"/>
                  <a:pt x="1505" y="708"/>
                  <a:pt x="1505" y="817"/>
                </a:cubicBezTo>
                <a:cubicBezTo>
                  <a:pt x="1505" y="926"/>
                  <a:pt x="1479" y="1029"/>
                  <a:pt x="1434" y="1120"/>
                </a:cubicBezTo>
                <a:close/>
                <a:moveTo>
                  <a:pt x="792" y="130"/>
                </a:moveTo>
                <a:cubicBezTo>
                  <a:pt x="800" y="129"/>
                  <a:pt x="808" y="129"/>
                  <a:pt x="817" y="129"/>
                </a:cubicBezTo>
                <a:cubicBezTo>
                  <a:pt x="825" y="129"/>
                  <a:pt x="833" y="129"/>
                  <a:pt x="841" y="130"/>
                </a:cubicBezTo>
                <a:cubicBezTo>
                  <a:pt x="890" y="163"/>
                  <a:pt x="954" y="289"/>
                  <a:pt x="988" y="502"/>
                </a:cubicBezTo>
                <a:cubicBezTo>
                  <a:pt x="873" y="511"/>
                  <a:pt x="755" y="510"/>
                  <a:pt x="646" y="501"/>
                </a:cubicBezTo>
                <a:cubicBezTo>
                  <a:pt x="680" y="288"/>
                  <a:pt x="743" y="163"/>
                  <a:pt x="792" y="130"/>
                </a:cubicBezTo>
                <a:close/>
                <a:moveTo>
                  <a:pt x="623" y="817"/>
                </a:moveTo>
                <a:cubicBezTo>
                  <a:pt x="623" y="739"/>
                  <a:pt x="626" y="668"/>
                  <a:pt x="633" y="603"/>
                </a:cubicBezTo>
                <a:cubicBezTo>
                  <a:pt x="695" y="609"/>
                  <a:pt x="760" y="611"/>
                  <a:pt x="827" y="611"/>
                </a:cubicBezTo>
                <a:cubicBezTo>
                  <a:pt x="885" y="611"/>
                  <a:pt x="943" y="609"/>
                  <a:pt x="1000" y="604"/>
                </a:cubicBezTo>
                <a:cubicBezTo>
                  <a:pt x="1007" y="669"/>
                  <a:pt x="1010" y="740"/>
                  <a:pt x="1010" y="817"/>
                </a:cubicBezTo>
                <a:cubicBezTo>
                  <a:pt x="1010" y="894"/>
                  <a:pt x="1007" y="965"/>
                  <a:pt x="1000" y="1030"/>
                </a:cubicBezTo>
                <a:cubicBezTo>
                  <a:pt x="945" y="1025"/>
                  <a:pt x="886" y="1023"/>
                  <a:pt x="827" y="1023"/>
                </a:cubicBezTo>
                <a:cubicBezTo>
                  <a:pt x="760" y="1023"/>
                  <a:pt x="695" y="1025"/>
                  <a:pt x="633" y="1031"/>
                </a:cubicBezTo>
                <a:cubicBezTo>
                  <a:pt x="626" y="966"/>
                  <a:pt x="623" y="895"/>
                  <a:pt x="623" y="817"/>
                </a:cubicBezTo>
                <a:close/>
                <a:moveTo>
                  <a:pt x="1381" y="424"/>
                </a:moveTo>
                <a:cubicBezTo>
                  <a:pt x="1304" y="454"/>
                  <a:pt x="1204" y="478"/>
                  <a:pt x="1090" y="492"/>
                </a:cubicBezTo>
                <a:cubicBezTo>
                  <a:pt x="1069" y="357"/>
                  <a:pt x="1035" y="236"/>
                  <a:pt x="988" y="151"/>
                </a:cubicBezTo>
                <a:cubicBezTo>
                  <a:pt x="1150" y="192"/>
                  <a:pt x="1288" y="291"/>
                  <a:pt x="1381" y="424"/>
                </a:cubicBezTo>
                <a:close/>
                <a:moveTo>
                  <a:pt x="645" y="151"/>
                </a:moveTo>
                <a:cubicBezTo>
                  <a:pt x="598" y="236"/>
                  <a:pt x="565" y="355"/>
                  <a:pt x="544" y="489"/>
                </a:cubicBezTo>
                <a:cubicBezTo>
                  <a:pt x="431" y="474"/>
                  <a:pt x="331" y="449"/>
                  <a:pt x="257" y="418"/>
                </a:cubicBezTo>
                <a:cubicBezTo>
                  <a:pt x="350" y="288"/>
                  <a:pt x="486" y="192"/>
                  <a:pt x="645" y="151"/>
                </a:cubicBezTo>
                <a:close/>
                <a:moveTo>
                  <a:pt x="1336" y="1442"/>
                </a:moveTo>
                <a:cubicBezTo>
                  <a:pt x="1518" y="1292"/>
                  <a:pt x="1634" y="1071"/>
                  <a:pt x="1634" y="817"/>
                </a:cubicBezTo>
                <a:cubicBezTo>
                  <a:pt x="1634" y="366"/>
                  <a:pt x="1267" y="0"/>
                  <a:pt x="817" y="0"/>
                </a:cubicBezTo>
                <a:cubicBezTo>
                  <a:pt x="415" y="0"/>
                  <a:pt x="81" y="291"/>
                  <a:pt x="13" y="673"/>
                </a:cubicBezTo>
                <a:cubicBezTo>
                  <a:pt x="4" y="720"/>
                  <a:pt x="0" y="768"/>
                  <a:pt x="0" y="817"/>
                </a:cubicBezTo>
                <a:cubicBezTo>
                  <a:pt x="0" y="1268"/>
                  <a:pt x="239" y="1621"/>
                  <a:pt x="701" y="1755"/>
                </a:cubicBezTo>
                <a:cubicBezTo>
                  <a:pt x="701" y="1959"/>
                  <a:pt x="701" y="1959"/>
                  <a:pt x="701" y="1959"/>
                </a:cubicBezTo>
                <a:cubicBezTo>
                  <a:pt x="1383" y="1565"/>
                  <a:pt x="1383" y="1565"/>
                  <a:pt x="1383" y="1565"/>
                </a:cubicBezTo>
                <a:cubicBezTo>
                  <a:pt x="701" y="1172"/>
                  <a:pt x="701" y="1172"/>
                  <a:pt x="701" y="1172"/>
                </a:cubicBezTo>
                <a:cubicBezTo>
                  <a:pt x="701" y="1365"/>
                  <a:pt x="701" y="1365"/>
                  <a:pt x="701" y="1365"/>
                </a:cubicBezTo>
                <a:cubicBezTo>
                  <a:pt x="329" y="1365"/>
                  <a:pt x="130" y="1063"/>
                  <a:pt x="130" y="776"/>
                </a:cubicBezTo>
                <a:cubicBezTo>
                  <a:pt x="132" y="741"/>
                  <a:pt x="137" y="706"/>
                  <a:pt x="144" y="673"/>
                </a:cubicBezTo>
                <a:cubicBezTo>
                  <a:pt x="156" y="614"/>
                  <a:pt x="176" y="559"/>
                  <a:pt x="203" y="507"/>
                </a:cubicBezTo>
                <a:cubicBezTo>
                  <a:pt x="288" y="545"/>
                  <a:pt x="401" y="574"/>
                  <a:pt x="531" y="592"/>
                </a:cubicBezTo>
                <a:cubicBezTo>
                  <a:pt x="523" y="665"/>
                  <a:pt x="520" y="741"/>
                  <a:pt x="520" y="817"/>
                </a:cubicBezTo>
                <a:cubicBezTo>
                  <a:pt x="520" y="893"/>
                  <a:pt x="523" y="969"/>
                  <a:pt x="531" y="1043"/>
                </a:cubicBezTo>
                <a:cubicBezTo>
                  <a:pt x="452" y="1053"/>
                  <a:pt x="379" y="1068"/>
                  <a:pt x="315" y="1087"/>
                </a:cubicBezTo>
                <a:cubicBezTo>
                  <a:pt x="319" y="1092"/>
                  <a:pt x="322" y="1096"/>
                  <a:pt x="326" y="1101"/>
                </a:cubicBezTo>
                <a:cubicBezTo>
                  <a:pt x="337" y="1115"/>
                  <a:pt x="348" y="1129"/>
                  <a:pt x="359" y="1140"/>
                </a:cubicBezTo>
                <a:cubicBezTo>
                  <a:pt x="362" y="1142"/>
                  <a:pt x="362" y="1142"/>
                  <a:pt x="362" y="1142"/>
                </a:cubicBezTo>
                <a:cubicBezTo>
                  <a:pt x="364" y="1145"/>
                  <a:pt x="364" y="1145"/>
                  <a:pt x="364" y="1145"/>
                </a:cubicBezTo>
                <a:cubicBezTo>
                  <a:pt x="372" y="1154"/>
                  <a:pt x="382" y="1163"/>
                  <a:pt x="393" y="1173"/>
                </a:cubicBezTo>
                <a:cubicBezTo>
                  <a:pt x="439" y="1162"/>
                  <a:pt x="490" y="1152"/>
                  <a:pt x="544" y="1145"/>
                </a:cubicBezTo>
                <a:cubicBezTo>
                  <a:pt x="551" y="1191"/>
                  <a:pt x="559" y="1235"/>
                  <a:pt x="569" y="1276"/>
                </a:cubicBezTo>
                <a:cubicBezTo>
                  <a:pt x="570" y="1276"/>
                  <a:pt x="570" y="1276"/>
                  <a:pt x="570" y="1276"/>
                </a:cubicBezTo>
                <a:cubicBezTo>
                  <a:pt x="586" y="1282"/>
                  <a:pt x="601" y="1286"/>
                  <a:pt x="611" y="1286"/>
                </a:cubicBezTo>
                <a:cubicBezTo>
                  <a:pt x="614" y="1286"/>
                  <a:pt x="614" y="1286"/>
                  <a:pt x="614" y="1286"/>
                </a:cubicBezTo>
                <a:cubicBezTo>
                  <a:pt x="614" y="1286"/>
                  <a:pt x="622" y="1287"/>
                  <a:pt x="624" y="1287"/>
                </a:cubicBezTo>
                <a:cubicBezTo>
                  <a:pt x="624" y="1038"/>
                  <a:pt x="624" y="1038"/>
                  <a:pt x="624" y="1038"/>
                </a:cubicBezTo>
                <a:cubicBezTo>
                  <a:pt x="778" y="1127"/>
                  <a:pt x="778" y="1127"/>
                  <a:pt x="778" y="1127"/>
                </a:cubicBezTo>
                <a:cubicBezTo>
                  <a:pt x="794" y="1126"/>
                  <a:pt x="811" y="1126"/>
                  <a:pt x="827" y="1126"/>
                </a:cubicBezTo>
                <a:cubicBezTo>
                  <a:pt x="882" y="1126"/>
                  <a:pt x="936" y="1128"/>
                  <a:pt x="988" y="1132"/>
                </a:cubicBezTo>
                <a:cubicBezTo>
                  <a:pt x="982" y="1169"/>
                  <a:pt x="975" y="1204"/>
                  <a:pt x="968" y="1236"/>
                </a:cubicBezTo>
                <a:cubicBezTo>
                  <a:pt x="1060" y="1290"/>
                  <a:pt x="1060" y="1290"/>
                  <a:pt x="1060" y="1290"/>
                </a:cubicBezTo>
                <a:cubicBezTo>
                  <a:pt x="1072" y="1244"/>
                  <a:pt x="1082" y="1194"/>
                  <a:pt x="1090" y="1142"/>
                </a:cubicBezTo>
                <a:cubicBezTo>
                  <a:pt x="1204" y="1156"/>
                  <a:pt x="1304" y="1180"/>
                  <a:pt x="1381" y="1210"/>
                </a:cubicBezTo>
                <a:cubicBezTo>
                  <a:pt x="1335" y="1275"/>
                  <a:pt x="1279" y="1332"/>
                  <a:pt x="1214" y="1378"/>
                </a:cubicBezTo>
                <a:lnTo>
                  <a:pt x="1336" y="1442"/>
                </a:lnTo>
                <a:close/>
                <a:moveTo>
                  <a:pt x="1336" y="1442"/>
                </a:moveTo>
                <a:cubicBezTo>
                  <a:pt x="1336" y="1442"/>
                  <a:pt x="1336" y="1442"/>
                  <a:pt x="1336" y="14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0126" tIns="40063" rIns="80126" bIns="4006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b="1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3E0A3B5-4D63-466F-9704-85FABCD43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2" y="1843689"/>
            <a:ext cx="2136701" cy="213670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22E1CCE-227A-4715-93DF-5970F0CED974}"/>
              </a:ext>
            </a:extLst>
          </p:cNvPr>
          <p:cNvSpPr txBox="1"/>
          <p:nvPr/>
        </p:nvSpPr>
        <p:spPr>
          <a:xfrm>
            <a:off x="8881439" y="5027925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cs typeface="B Titr" panose="00000700000000000000" pitchFamily="2" charset="-78"/>
              </a:rPr>
              <a:t>شبکه</a:t>
            </a:r>
            <a:r>
              <a:rPr lang="fa-IR" b="1" dirty="0"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fa-IR" b="1" dirty="0" smtClean="0">
                <a:latin typeface="Arial" panose="020B0604020202020204" pitchFamily="34" charset="0"/>
                <a:cs typeface="B Titr" panose="00000700000000000000" pitchFamily="2" charset="-78"/>
              </a:rPr>
              <a:t>سازی</a:t>
            </a:r>
          </a:p>
          <a:p>
            <a:pPr algn="ctr"/>
            <a:r>
              <a:rPr lang="fa-IR" b="1" kern="0" dirty="0">
                <a:latin typeface="Arial" pitchFamily="34" charset="0"/>
                <a:cs typeface="B Titr" panose="00000700000000000000" pitchFamily="2" charset="-78"/>
              </a:rPr>
              <a:t>و انتقال </a:t>
            </a:r>
            <a:r>
              <a:rPr lang="fa-IR" b="1" kern="0" dirty="0" smtClean="0">
                <a:latin typeface="Arial" pitchFamily="34" charset="0"/>
                <a:cs typeface="B Titr" panose="00000700000000000000" pitchFamily="2" charset="-78"/>
              </a:rPr>
              <a:t>فناوری</a:t>
            </a:r>
            <a:endParaRPr lang="fa-IR" b="1" dirty="0" smtClean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47FF29-A6CB-4787-997D-EB1BFF486EA5}"/>
              </a:ext>
            </a:extLst>
          </p:cNvPr>
          <p:cNvSpPr txBox="1"/>
          <p:nvPr/>
        </p:nvSpPr>
        <p:spPr>
          <a:xfrm>
            <a:off x="524602" y="5181103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b="1" dirty="0">
                <a:latin typeface="Arial" panose="020B0604020202020204" pitchFamily="34" charset="0"/>
                <a:cs typeface="B Titr" panose="00000700000000000000" pitchFamily="2" charset="-78"/>
              </a:rPr>
              <a:t>حمایت های قانونی</a:t>
            </a:r>
            <a:endParaRPr lang="en-IN" b="1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1" name="Date Placeholder 2">
            <a:extLst>
              <a:ext uri="{FF2B5EF4-FFF2-40B4-BE49-F238E27FC236}">
                <a16:creationId xmlns:a16="http://schemas.microsoft.com/office/drawing/2014/main" id="{F0BF79C3-51B8-4734-AB89-47E3A5C4C2B3}"/>
              </a:ext>
            </a:extLst>
          </p:cNvPr>
          <p:cNvSpPr txBox="1">
            <a:spLocks/>
          </p:cNvSpPr>
          <p:nvPr/>
        </p:nvSpPr>
        <p:spPr>
          <a:xfrm>
            <a:off x="534352" y="7027545"/>
            <a:ext cx="2458021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C48054C-A9A0-4DEB-BF95-80DDD1B8B690}" type="datetime10">
              <a:rPr lang="fa-IR" b="1" smtClean="0"/>
              <a:pPr algn="ctr"/>
              <a:t>يكشنبه، 2020/06/14</a:t>
            </a:fld>
            <a:endParaRPr lang="en-US" b="1"/>
          </a:p>
        </p:txBody>
      </p:sp>
      <p:sp>
        <p:nvSpPr>
          <p:cNvPr id="92" name="Footer Placeholder 4">
            <a:extLst>
              <a:ext uri="{FF2B5EF4-FFF2-40B4-BE49-F238E27FC236}">
                <a16:creationId xmlns:a16="http://schemas.microsoft.com/office/drawing/2014/main" id="{29895E79-5F41-4307-AB23-02085E9744E7}"/>
              </a:ext>
            </a:extLst>
          </p:cNvPr>
          <p:cNvSpPr txBox="1">
            <a:spLocks/>
          </p:cNvSpPr>
          <p:nvPr/>
        </p:nvSpPr>
        <p:spPr>
          <a:xfrm>
            <a:off x="3633597" y="7027545"/>
            <a:ext cx="3419856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/>
              <a:t>مجتمع </a:t>
            </a:r>
            <a:r>
              <a:rPr lang="fa-IR" b="1" dirty="0" smtClean="0"/>
              <a:t>نوآوری </a:t>
            </a:r>
            <a:r>
              <a:rPr lang="fa-IR" b="1" dirty="0"/>
              <a:t>و نوآوری</a:t>
            </a:r>
          </a:p>
        </p:txBody>
      </p:sp>
      <p:sp>
        <p:nvSpPr>
          <p:cNvPr id="93" name="Slide Number Placeholder 5">
            <a:extLst>
              <a:ext uri="{FF2B5EF4-FFF2-40B4-BE49-F238E27FC236}">
                <a16:creationId xmlns:a16="http://schemas.microsoft.com/office/drawing/2014/main" id="{8E2AF22A-092F-4094-9482-EC48F6811762}"/>
              </a:ext>
            </a:extLst>
          </p:cNvPr>
          <p:cNvSpPr txBox="1">
            <a:spLocks/>
          </p:cNvSpPr>
          <p:nvPr/>
        </p:nvSpPr>
        <p:spPr>
          <a:xfrm>
            <a:off x="7694676" y="7027545"/>
            <a:ext cx="2458021" cy="276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fa-IR" b="1" smtClean="0"/>
              <a:pPr algn="ctr"/>
              <a:t>30</a:t>
            </a:fld>
            <a:endParaRPr lang="fa-IR" b="1" dirty="0"/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CCF23D72-E5E2-4836-AEB7-2CA42ECCD49A}"/>
              </a:ext>
            </a:extLst>
          </p:cNvPr>
          <p:cNvSpPr txBox="1">
            <a:spLocks/>
          </p:cNvSpPr>
          <p:nvPr/>
        </p:nvSpPr>
        <p:spPr>
          <a:xfrm>
            <a:off x="4264275" y="1467960"/>
            <a:ext cx="15998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b="1" kern="0" dirty="0">
                <a:cs typeface="B Titr" panose="00000700000000000000" pitchFamily="2" charset="-78"/>
              </a:rPr>
              <a:t>خدمات قابل ارایه </a:t>
            </a:r>
            <a:endParaRPr lang="en-US" b="1" kern="0" dirty="0">
              <a:cs typeface="B Titr" panose="00000700000000000000" pitchFamily="2" charset="-78"/>
            </a:endParaRPr>
          </a:p>
        </p:txBody>
      </p:sp>
      <p:sp>
        <p:nvSpPr>
          <p:cNvPr id="95" name="Freeform 43">
            <a:extLst>
              <a:ext uri="{FF2B5EF4-FFF2-40B4-BE49-F238E27FC236}">
                <a16:creationId xmlns:a16="http://schemas.microsoft.com/office/drawing/2014/main" id="{C5BFE506-2D28-4165-8FA2-0859A4B4E01A}"/>
              </a:ext>
            </a:extLst>
          </p:cNvPr>
          <p:cNvSpPr>
            <a:spLocks noEditPoints="1"/>
          </p:cNvSpPr>
          <p:nvPr/>
        </p:nvSpPr>
        <p:spPr bwMode="auto">
          <a:xfrm>
            <a:off x="3655616" y="2566506"/>
            <a:ext cx="365848" cy="249258"/>
          </a:xfrm>
          <a:custGeom>
            <a:avLst/>
            <a:gdLst>
              <a:gd name="T0" fmla="*/ 1183 w 1572"/>
              <a:gd name="T1" fmla="*/ 825 h 1071"/>
              <a:gd name="T2" fmla="*/ 1183 w 1572"/>
              <a:gd name="T3" fmla="*/ 1029 h 1071"/>
              <a:gd name="T4" fmla="*/ 1428 w 1572"/>
              <a:gd name="T5" fmla="*/ 927 h 1071"/>
              <a:gd name="T6" fmla="*/ 1285 w 1572"/>
              <a:gd name="T7" fmla="*/ 1007 h 1071"/>
              <a:gd name="T8" fmla="*/ 1285 w 1572"/>
              <a:gd name="T9" fmla="*/ 847 h 1071"/>
              <a:gd name="T10" fmla="*/ 1285 w 1572"/>
              <a:gd name="T11" fmla="*/ 1007 h 1071"/>
              <a:gd name="T12" fmla="*/ 1301 w 1572"/>
              <a:gd name="T13" fmla="*/ 295 h 1071"/>
              <a:gd name="T14" fmla="*/ 1105 w 1572"/>
              <a:gd name="T15" fmla="*/ 327 h 1071"/>
              <a:gd name="T16" fmla="*/ 1137 w 1572"/>
              <a:gd name="T17" fmla="*/ 621 h 1071"/>
              <a:gd name="T18" fmla="*/ 1429 w 1572"/>
              <a:gd name="T19" fmla="*/ 589 h 1071"/>
              <a:gd name="T20" fmla="*/ 1418 w 1572"/>
              <a:gd name="T21" fmla="*/ 390 h 1071"/>
              <a:gd name="T22" fmla="*/ 1365 w 1572"/>
              <a:gd name="T23" fmla="*/ 557 h 1071"/>
              <a:gd name="T24" fmla="*/ 1169 w 1572"/>
              <a:gd name="T25" fmla="*/ 359 h 1071"/>
              <a:gd name="T26" fmla="*/ 1365 w 1572"/>
              <a:gd name="T27" fmla="*/ 428 h 1071"/>
              <a:gd name="T28" fmla="*/ 504 w 1572"/>
              <a:gd name="T29" fmla="*/ 783 h 1071"/>
              <a:gd name="T30" fmla="*/ 358 w 1572"/>
              <a:gd name="T31" fmla="*/ 927 h 1071"/>
              <a:gd name="T32" fmla="*/ 504 w 1572"/>
              <a:gd name="T33" fmla="*/ 1071 h 1071"/>
              <a:gd name="T34" fmla="*/ 504 w 1572"/>
              <a:gd name="T35" fmla="*/ 783 h 1071"/>
              <a:gd name="T36" fmla="*/ 422 w 1572"/>
              <a:gd name="T37" fmla="*/ 927 h 1071"/>
              <a:gd name="T38" fmla="*/ 582 w 1572"/>
              <a:gd name="T39" fmla="*/ 927 h 1071"/>
              <a:gd name="T40" fmla="*/ 290 w 1572"/>
              <a:gd name="T41" fmla="*/ 822 h 1071"/>
              <a:gd name="T42" fmla="*/ 226 w 1572"/>
              <a:gd name="T43" fmla="*/ 737 h 1071"/>
              <a:gd name="T44" fmla="*/ 162 w 1572"/>
              <a:gd name="T45" fmla="*/ 737 h 1071"/>
              <a:gd name="T46" fmla="*/ 194 w 1572"/>
              <a:gd name="T47" fmla="*/ 886 h 1071"/>
              <a:gd name="T48" fmla="*/ 322 w 1572"/>
              <a:gd name="T49" fmla="*/ 854 h 1071"/>
              <a:gd name="T50" fmla="*/ 452 w 1572"/>
              <a:gd name="T51" fmla="*/ 648 h 1071"/>
              <a:gd name="T52" fmla="*/ 32 w 1572"/>
              <a:gd name="T53" fmla="*/ 616 h 1071"/>
              <a:gd name="T54" fmla="*/ 32 w 1572"/>
              <a:gd name="T55" fmla="*/ 680 h 1071"/>
              <a:gd name="T56" fmla="*/ 452 w 1572"/>
              <a:gd name="T57" fmla="*/ 648 h 1071"/>
              <a:gd name="T58" fmla="*/ 485 w 1572"/>
              <a:gd name="T59" fmla="*/ 535 h 1071"/>
              <a:gd name="T60" fmla="*/ 486 w 1572"/>
              <a:gd name="T61" fmla="*/ 471 h 1071"/>
              <a:gd name="T62" fmla="*/ 97 w 1572"/>
              <a:gd name="T63" fmla="*/ 468 h 1071"/>
              <a:gd name="T64" fmla="*/ 97 w 1572"/>
              <a:gd name="T65" fmla="*/ 532 h 1071"/>
              <a:gd name="T66" fmla="*/ 551 w 1572"/>
              <a:gd name="T67" fmla="*/ 387 h 1071"/>
              <a:gd name="T68" fmla="*/ 551 w 1572"/>
              <a:gd name="T69" fmla="*/ 323 h 1071"/>
              <a:gd name="T70" fmla="*/ 130 w 1572"/>
              <a:gd name="T71" fmla="*/ 355 h 1071"/>
              <a:gd name="T72" fmla="*/ 1560 w 1572"/>
              <a:gd name="T73" fmla="*/ 344 h 1071"/>
              <a:gd name="T74" fmla="*/ 1310 w 1572"/>
              <a:gd name="T75" fmla="*/ 147 h 1071"/>
              <a:gd name="T76" fmla="*/ 1041 w 1572"/>
              <a:gd name="T77" fmla="*/ 32 h 1071"/>
              <a:gd name="T78" fmla="*/ 194 w 1572"/>
              <a:gd name="T79" fmla="*/ 0 h 1071"/>
              <a:gd name="T80" fmla="*/ 162 w 1572"/>
              <a:gd name="T81" fmla="*/ 266 h 1071"/>
              <a:gd name="T82" fmla="*/ 226 w 1572"/>
              <a:gd name="T83" fmla="*/ 266 h 1071"/>
              <a:gd name="T84" fmla="*/ 977 w 1572"/>
              <a:gd name="T85" fmla="*/ 64 h 1071"/>
              <a:gd name="T86" fmla="*/ 715 w 1572"/>
              <a:gd name="T87" fmla="*/ 822 h 1071"/>
              <a:gd name="T88" fmla="*/ 715 w 1572"/>
              <a:gd name="T89" fmla="*/ 886 h 1071"/>
              <a:gd name="T90" fmla="*/ 1137 w 1572"/>
              <a:gd name="T91" fmla="*/ 854 h 1071"/>
              <a:gd name="T92" fmla="*/ 1041 w 1572"/>
              <a:gd name="T93" fmla="*/ 822 h 1071"/>
              <a:gd name="T94" fmla="*/ 1299 w 1572"/>
              <a:gd name="T95" fmla="*/ 211 h 1071"/>
              <a:gd name="T96" fmla="*/ 1505 w 1572"/>
              <a:gd name="T97" fmla="*/ 822 h 1071"/>
              <a:gd name="T98" fmla="*/ 1440 w 1572"/>
              <a:gd name="T99" fmla="*/ 854 h 1071"/>
              <a:gd name="T100" fmla="*/ 1537 w 1572"/>
              <a:gd name="T101" fmla="*/ 886 h 1071"/>
              <a:gd name="T102" fmla="*/ 1572 w 1572"/>
              <a:gd name="T103" fmla="*/ 369 h 1071"/>
              <a:gd name="T104" fmla="*/ 1560 w 1572"/>
              <a:gd name="T105" fmla="*/ 344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72" h="1071">
                <a:moveTo>
                  <a:pt x="1285" y="783"/>
                </a:moveTo>
                <a:cubicBezTo>
                  <a:pt x="1247" y="783"/>
                  <a:pt x="1210" y="798"/>
                  <a:pt x="1183" y="825"/>
                </a:cubicBezTo>
                <a:cubicBezTo>
                  <a:pt x="1155" y="853"/>
                  <a:pt x="1140" y="889"/>
                  <a:pt x="1140" y="927"/>
                </a:cubicBezTo>
                <a:cubicBezTo>
                  <a:pt x="1140" y="965"/>
                  <a:pt x="1155" y="1001"/>
                  <a:pt x="1183" y="1029"/>
                </a:cubicBezTo>
                <a:cubicBezTo>
                  <a:pt x="1210" y="1056"/>
                  <a:pt x="1247" y="1071"/>
                  <a:pt x="1285" y="1071"/>
                </a:cubicBezTo>
                <a:cubicBezTo>
                  <a:pt x="1364" y="1071"/>
                  <a:pt x="1428" y="1006"/>
                  <a:pt x="1428" y="927"/>
                </a:cubicBezTo>
                <a:cubicBezTo>
                  <a:pt x="1428" y="848"/>
                  <a:pt x="1364" y="783"/>
                  <a:pt x="1285" y="783"/>
                </a:cubicBezTo>
                <a:close/>
                <a:moveTo>
                  <a:pt x="1285" y="1007"/>
                </a:moveTo>
                <a:cubicBezTo>
                  <a:pt x="1241" y="1007"/>
                  <a:pt x="1204" y="970"/>
                  <a:pt x="1204" y="927"/>
                </a:cubicBezTo>
                <a:cubicBezTo>
                  <a:pt x="1204" y="883"/>
                  <a:pt x="1241" y="847"/>
                  <a:pt x="1285" y="847"/>
                </a:cubicBezTo>
                <a:cubicBezTo>
                  <a:pt x="1329" y="847"/>
                  <a:pt x="1364" y="883"/>
                  <a:pt x="1364" y="927"/>
                </a:cubicBezTo>
                <a:cubicBezTo>
                  <a:pt x="1364" y="971"/>
                  <a:pt x="1329" y="1007"/>
                  <a:pt x="1285" y="1007"/>
                </a:cubicBezTo>
                <a:close/>
                <a:moveTo>
                  <a:pt x="1322" y="303"/>
                </a:moveTo>
                <a:cubicBezTo>
                  <a:pt x="1316" y="298"/>
                  <a:pt x="1309" y="295"/>
                  <a:pt x="1301" y="295"/>
                </a:cubicBezTo>
                <a:cubicBezTo>
                  <a:pt x="1137" y="295"/>
                  <a:pt x="1137" y="295"/>
                  <a:pt x="1137" y="295"/>
                </a:cubicBezTo>
                <a:cubicBezTo>
                  <a:pt x="1119" y="295"/>
                  <a:pt x="1105" y="309"/>
                  <a:pt x="1105" y="327"/>
                </a:cubicBezTo>
                <a:cubicBezTo>
                  <a:pt x="1105" y="589"/>
                  <a:pt x="1105" y="589"/>
                  <a:pt x="1105" y="589"/>
                </a:cubicBezTo>
                <a:cubicBezTo>
                  <a:pt x="1105" y="607"/>
                  <a:pt x="1119" y="621"/>
                  <a:pt x="1137" y="621"/>
                </a:cubicBezTo>
                <a:cubicBezTo>
                  <a:pt x="1397" y="621"/>
                  <a:pt x="1397" y="621"/>
                  <a:pt x="1397" y="621"/>
                </a:cubicBezTo>
                <a:cubicBezTo>
                  <a:pt x="1415" y="621"/>
                  <a:pt x="1429" y="607"/>
                  <a:pt x="1429" y="589"/>
                </a:cubicBezTo>
                <a:cubicBezTo>
                  <a:pt x="1429" y="414"/>
                  <a:pt x="1429" y="414"/>
                  <a:pt x="1429" y="414"/>
                </a:cubicBezTo>
                <a:cubicBezTo>
                  <a:pt x="1429" y="405"/>
                  <a:pt x="1425" y="396"/>
                  <a:pt x="1418" y="390"/>
                </a:cubicBezTo>
                <a:lnTo>
                  <a:pt x="1322" y="303"/>
                </a:lnTo>
                <a:close/>
                <a:moveTo>
                  <a:pt x="1365" y="557"/>
                </a:moveTo>
                <a:cubicBezTo>
                  <a:pt x="1169" y="557"/>
                  <a:pt x="1169" y="557"/>
                  <a:pt x="1169" y="557"/>
                </a:cubicBezTo>
                <a:cubicBezTo>
                  <a:pt x="1169" y="359"/>
                  <a:pt x="1169" y="359"/>
                  <a:pt x="1169" y="359"/>
                </a:cubicBezTo>
                <a:cubicBezTo>
                  <a:pt x="1288" y="359"/>
                  <a:pt x="1288" y="359"/>
                  <a:pt x="1288" y="359"/>
                </a:cubicBezTo>
                <a:cubicBezTo>
                  <a:pt x="1365" y="428"/>
                  <a:pt x="1365" y="428"/>
                  <a:pt x="1365" y="428"/>
                </a:cubicBezTo>
                <a:lnTo>
                  <a:pt x="1365" y="557"/>
                </a:lnTo>
                <a:close/>
                <a:moveTo>
                  <a:pt x="504" y="783"/>
                </a:moveTo>
                <a:cubicBezTo>
                  <a:pt x="465" y="783"/>
                  <a:pt x="429" y="798"/>
                  <a:pt x="401" y="825"/>
                </a:cubicBezTo>
                <a:cubicBezTo>
                  <a:pt x="374" y="853"/>
                  <a:pt x="358" y="889"/>
                  <a:pt x="358" y="927"/>
                </a:cubicBezTo>
                <a:cubicBezTo>
                  <a:pt x="358" y="965"/>
                  <a:pt x="373" y="1001"/>
                  <a:pt x="401" y="1029"/>
                </a:cubicBezTo>
                <a:cubicBezTo>
                  <a:pt x="429" y="1056"/>
                  <a:pt x="465" y="1071"/>
                  <a:pt x="504" y="1071"/>
                </a:cubicBezTo>
                <a:cubicBezTo>
                  <a:pt x="582" y="1071"/>
                  <a:pt x="646" y="1006"/>
                  <a:pt x="646" y="927"/>
                </a:cubicBezTo>
                <a:cubicBezTo>
                  <a:pt x="646" y="848"/>
                  <a:pt x="582" y="783"/>
                  <a:pt x="504" y="783"/>
                </a:cubicBezTo>
                <a:close/>
                <a:moveTo>
                  <a:pt x="504" y="1007"/>
                </a:moveTo>
                <a:cubicBezTo>
                  <a:pt x="459" y="1007"/>
                  <a:pt x="422" y="970"/>
                  <a:pt x="422" y="927"/>
                </a:cubicBezTo>
                <a:cubicBezTo>
                  <a:pt x="422" y="883"/>
                  <a:pt x="459" y="847"/>
                  <a:pt x="504" y="847"/>
                </a:cubicBezTo>
                <a:cubicBezTo>
                  <a:pt x="547" y="847"/>
                  <a:pt x="582" y="883"/>
                  <a:pt x="582" y="927"/>
                </a:cubicBezTo>
                <a:cubicBezTo>
                  <a:pt x="582" y="971"/>
                  <a:pt x="547" y="1007"/>
                  <a:pt x="504" y="1007"/>
                </a:cubicBezTo>
                <a:close/>
                <a:moveTo>
                  <a:pt x="290" y="822"/>
                </a:moveTo>
                <a:cubicBezTo>
                  <a:pt x="226" y="822"/>
                  <a:pt x="226" y="822"/>
                  <a:pt x="226" y="822"/>
                </a:cubicBezTo>
                <a:cubicBezTo>
                  <a:pt x="226" y="737"/>
                  <a:pt x="226" y="737"/>
                  <a:pt x="226" y="737"/>
                </a:cubicBezTo>
                <a:cubicBezTo>
                  <a:pt x="226" y="720"/>
                  <a:pt x="211" y="705"/>
                  <a:pt x="194" y="705"/>
                </a:cubicBezTo>
                <a:cubicBezTo>
                  <a:pt x="176" y="705"/>
                  <a:pt x="162" y="720"/>
                  <a:pt x="162" y="737"/>
                </a:cubicBezTo>
                <a:cubicBezTo>
                  <a:pt x="162" y="854"/>
                  <a:pt x="162" y="854"/>
                  <a:pt x="162" y="854"/>
                </a:cubicBezTo>
                <a:cubicBezTo>
                  <a:pt x="162" y="872"/>
                  <a:pt x="176" y="886"/>
                  <a:pt x="194" y="886"/>
                </a:cubicBezTo>
                <a:cubicBezTo>
                  <a:pt x="290" y="886"/>
                  <a:pt x="290" y="886"/>
                  <a:pt x="290" y="886"/>
                </a:cubicBezTo>
                <a:cubicBezTo>
                  <a:pt x="308" y="886"/>
                  <a:pt x="322" y="872"/>
                  <a:pt x="322" y="854"/>
                </a:cubicBezTo>
                <a:cubicBezTo>
                  <a:pt x="322" y="837"/>
                  <a:pt x="308" y="822"/>
                  <a:pt x="290" y="822"/>
                </a:cubicBezTo>
                <a:close/>
                <a:moveTo>
                  <a:pt x="452" y="648"/>
                </a:moveTo>
                <a:cubicBezTo>
                  <a:pt x="452" y="630"/>
                  <a:pt x="438" y="616"/>
                  <a:pt x="420" y="616"/>
                </a:cubicBezTo>
                <a:cubicBezTo>
                  <a:pt x="32" y="616"/>
                  <a:pt x="32" y="616"/>
                  <a:pt x="32" y="616"/>
                </a:cubicBezTo>
                <a:cubicBezTo>
                  <a:pt x="15" y="616"/>
                  <a:pt x="0" y="630"/>
                  <a:pt x="0" y="648"/>
                </a:cubicBezTo>
                <a:cubicBezTo>
                  <a:pt x="0" y="665"/>
                  <a:pt x="15" y="680"/>
                  <a:pt x="32" y="680"/>
                </a:cubicBezTo>
                <a:cubicBezTo>
                  <a:pt x="420" y="680"/>
                  <a:pt x="420" y="680"/>
                  <a:pt x="420" y="680"/>
                </a:cubicBezTo>
                <a:cubicBezTo>
                  <a:pt x="438" y="680"/>
                  <a:pt x="452" y="666"/>
                  <a:pt x="452" y="648"/>
                </a:cubicBezTo>
                <a:close/>
                <a:moveTo>
                  <a:pt x="97" y="532"/>
                </a:moveTo>
                <a:cubicBezTo>
                  <a:pt x="485" y="535"/>
                  <a:pt x="485" y="535"/>
                  <a:pt x="485" y="535"/>
                </a:cubicBezTo>
                <a:cubicBezTo>
                  <a:pt x="503" y="535"/>
                  <a:pt x="517" y="521"/>
                  <a:pt x="518" y="503"/>
                </a:cubicBezTo>
                <a:cubicBezTo>
                  <a:pt x="518" y="485"/>
                  <a:pt x="504" y="471"/>
                  <a:pt x="486" y="471"/>
                </a:cubicBezTo>
                <a:cubicBezTo>
                  <a:pt x="98" y="468"/>
                  <a:pt x="98" y="468"/>
                  <a:pt x="98" y="468"/>
                </a:cubicBezTo>
                <a:cubicBezTo>
                  <a:pt x="97" y="468"/>
                  <a:pt x="97" y="468"/>
                  <a:pt x="97" y="468"/>
                </a:cubicBezTo>
                <a:cubicBezTo>
                  <a:pt x="80" y="468"/>
                  <a:pt x="65" y="482"/>
                  <a:pt x="65" y="500"/>
                </a:cubicBezTo>
                <a:cubicBezTo>
                  <a:pt x="65" y="518"/>
                  <a:pt x="80" y="532"/>
                  <a:pt x="97" y="532"/>
                </a:cubicBezTo>
                <a:close/>
                <a:moveTo>
                  <a:pt x="162" y="387"/>
                </a:moveTo>
                <a:cubicBezTo>
                  <a:pt x="551" y="387"/>
                  <a:pt x="551" y="387"/>
                  <a:pt x="551" y="387"/>
                </a:cubicBezTo>
                <a:cubicBezTo>
                  <a:pt x="568" y="387"/>
                  <a:pt x="583" y="373"/>
                  <a:pt x="583" y="355"/>
                </a:cubicBezTo>
                <a:cubicBezTo>
                  <a:pt x="583" y="337"/>
                  <a:pt x="568" y="323"/>
                  <a:pt x="551" y="323"/>
                </a:cubicBezTo>
                <a:cubicBezTo>
                  <a:pt x="162" y="323"/>
                  <a:pt x="162" y="323"/>
                  <a:pt x="162" y="323"/>
                </a:cubicBezTo>
                <a:cubicBezTo>
                  <a:pt x="145" y="323"/>
                  <a:pt x="130" y="337"/>
                  <a:pt x="130" y="355"/>
                </a:cubicBezTo>
                <a:cubicBezTo>
                  <a:pt x="130" y="373"/>
                  <a:pt x="145" y="387"/>
                  <a:pt x="162" y="387"/>
                </a:cubicBezTo>
                <a:close/>
                <a:moveTo>
                  <a:pt x="1560" y="344"/>
                </a:moveTo>
                <a:cubicBezTo>
                  <a:pt x="1331" y="154"/>
                  <a:pt x="1331" y="154"/>
                  <a:pt x="1331" y="154"/>
                </a:cubicBezTo>
                <a:cubicBezTo>
                  <a:pt x="1325" y="149"/>
                  <a:pt x="1318" y="147"/>
                  <a:pt x="1310" y="147"/>
                </a:cubicBezTo>
                <a:cubicBezTo>
                  <a:pt x="1041" y="147"/>
                  <a:pt x="1041" y="147"/>
                  <a:pt x="1041" y="147"/>
                </a:cubicBezTo>
                <a:cubicBezTo>
                  <a:pt x="1041" y="32"/>
                  <a:pt x="1041" y="32"/>
                  <a:pt x="1041" y="32"/>
                </a:cubicBezTo>
                <a:cubicBezTo>
                  <a:pt x="1041" y="14"/>
                  <a:pt x="1026" y="0"/>
                  <a:pt x="1009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6" y="0"/>
                  <a:pt x="162" y="14"/>
                  <a:pt x="162" y="32"/>
                </a:cubicBezTo>
                <a:cubicBezTo>
                  <a:pt x="162" y="266"/>
                  <a:pt x="162" y="266"/>
                  <a:pt x="162" y="266"/>
                </a:cubicBezTo>
                <a:cubicBezTo>
                  <a:pt x="162" y="283"/>
                  <a:pt x="176" y="298"/>
                  <a:pt x="194" y="298"/>
                </a:cubicBezTo>
                <a:cubicBezTo>
                  <a:pt x="211" y="298"/>
                  <a:pt x="226" y="283"/>
                  <a:pt x="226" y="266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977" y="64"/>
                  <a:pt x="977" y="64"/>
                  <a:pt x="977" y="64"/>
                </a:cubicBezTo>
                <a:cubicBezTo>
                  <a:pt x="977" y="822"/>
                  <a:pt x="977" y="822"/>
                  <a:pt x="977" y="822"/>
                </a:cubicBezTo>
                <a:cubicBezTo>
                  <a:pt x="715" y="822"/>
                  <a:pt x="715" y="822"/>
                  <a:pt x="715" y="822"/>
                </a:cubicBezTo>
                <a:cubicBezTo>
                  <a:pt x="697" y="822"/>
                  <a:pt x="683" y="837"/>
                  <a:pt x="683" y="854"/>
                </a:cubicBezTo>
                <a:cubicBezTo>
                  <a:pt x="683" y="872"/>
                  <a:pt x="697" y="886"/>
                  <a:pt x="715" y="886"/>
                </a:cubicBezTo>
                <a:cubicBezTo>
                  <a:pt x="1105" y="886"/>
                  <a:pt x="1105" y="886"/>
                  <a:pt x="1105" y="886"/>
                </a:cubicBezTo>
                <a:cubicBezTo>
                  <a:pt x="1123" y="886"/>
                  <a:pt x="1137" y="872"/>
                  <a:pt x="1137" y="854"/>
                </a:cubicBezTo>
                <a:cubicBezTo>
                  <a:pt x="1137" y="837"/>
                  <a:pt x="1123" y="822"/>
                  <a:pt x="1105" y="822"/>
                </a:cubicBezTo>
                <a:cubicBezTo>
                  <a:pt x="1041" y="822"/>
                  <a:pt x="1041" y="822"/>
                  <a:pt x="1041" y="822"/>
                </a:cubicBezTo>
                <a:cubicBezTo>
                  <a:pt x="1041" y="211"/>
                  <a:pt x="1041" y="211"/>
                  <a:pt x="1041" y="211"/>
                </a:cubicBezTo>
                <a:cubicBezTo>
                  <a:pt x="1299" y="211"/>
                  <a:pt x="1299" y="211"/>
                  <a:pt x="1299" y="211"/>
                </a:cubicBezTo>
                <a:cubicBezTo>
                  <a:pt x="1508" y="384"/>
                  <a:pt x="1508" y="384"/>
                  <a:pt x="1508" y="384"/>
                </a:cubicBezTo>
                <a:cubicBezTo>
                  <a:pt x="1505" y="822"/>
                  <a:pt x="1505" y="822"/>
                  <a:pt x="1505" y="822"/>
                </a:cubicBezTo>
                <a:cubicBezTo>
                  <a:pt x="1472" y="822"/>
                  <a:pt x="1472" y="822"/>
                  <a:pt x="1472" y="822"/>
                </a:cubicBezTo>
                <a:cubicBezTo>
                  <a:pt x="1455" y="822"/>
                  <a:pt x="1440" y="836"/>
                  <a:pt x="1440" y="854"/>
                </a:cubicBezTo>
                <a:cubicBezTo>
                  <a:pt x="1440" y="871"/>
                  <a:pt x="1455" y="886"/>
                  <a:pt x="1472" y="886"/>
                </a:cubicBezTo>
                <a:cubicBezTo>
                  <a:pt x="1537" y="886"/>
                  <a:pt x="1537" y="886"/>
                  <a:pt x="1537" y="886"/>
                </a:cubicBezTo>
                <a:cubicBezTo>
                  <a:pt x="1555" y="886"/>
                  <a:pt x="1569" y="872"/>
                  <a:pt x="1569" y="854"/>
                </a:cubicBezTo>
                <a:cubicBezTo>
                  <a:pt x="1572" y="369"/>
                  <a:pt x="1572" y="369"/>
                  <a:pt x="1572" y="369"/>
                </a:cubicBezTo>
                <a:cubicBezTo>
                  <a:pt x="1571" y="359"/>
                  <a:pt x="1567" y="350"/>
                  <a:pt x="1560" y="344"/>
                </a:cubicBezTo>
                <a:close/>
                <a:moveTo>
                  <a:pt x="1560" y="344"/>
                </a:moveTo>
                <a:cubicBezTo>
                  <a:pt x="1560" y="344"/>
                  <a:pt x="1560" y="344"/>
                  <a:pt x="1560" y="3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0126" tIns="40063" rIns="80126" bIns="4006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IN" b="1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88B9CA51-C5A0-443F-8D9F-073EBEAE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162" y="4312250"/>
            <a:ext cx="640080" cy="640080"/>
          </a:xfrm>
          <a:prstGeom prst="rect">
            <a:avLst/>
          </a:prstGeom>
        </p:spPr>
      </p:pic>
      <p:pic>
        <p:nvPicPr>
          <p:cNvPr id="97" name="Picture 2" descr="حمایت‌های قانونی">
            <a:extLst>
              <a:ext uri="{FF2B5EF4-FFF2-40B4-BE49-F238E27FC236}">
                <a16:creationId xmlns:a16="http://schemas.microsoft.com/office/drawing/2014/main" id="{687C813D-70A4-4A45-98DD-024AFAB1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2" y="4305768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847609"/>
            <a:ext cx="757804" cy="748959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16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792509" y="478970"/>
            <a:ext cx="8278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خدمات مرکز نوآوری واحدهای فناور دانشگاه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خوارزمی </a:t>
            </a:r>
          </a:p>
        </p:txBody>
      </p:sp>
      <p:pic>
        <p:nvPicPr>
          <p:cNvPr id="108" name="Picture 10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19268" y="977614"/>
            <a:ext cx="518486" cy="74339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175046"/>
            <a:ext cx="518486" cy="743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3315" y="992347"/>
            <a:ext cx="757804" cy="7489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19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92520" y="519943"/>
            <a:ext cx="691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مرکز نوآوری واحد های فناور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sp>
        <p:nvSpPr>
          <p:cNvPr id="46" name="Shape 1822"/>
          <p:cNvSpPr txBox="1">
            <a:spLocks/>
          </p:cNvSpPr>
          <p:nvPr/>
        </p:nvSpPr>
        <p:spPr>
          <a:xfrm>
            <a:off x="5914661" y="1175962"/>
            <a:ext cx="5385380" cy="2914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Titr" panose="00000700000000000000" pitchFamily="2" charset="-78"/>
              </a:rPr>
              <a:t>شرکت در نمایشگاه ها با نام مرکز نوآوری</a:t>
            </a:r>
            <a:endParaRPr lang="fa-IR" sz="28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457200" lvl="2" indent="403225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برگزاری نمایشگاه فناوری دانشگاه</a:t>
            </a:r>
          </a:p>
          <a:p>
            <a:pPr marL="457200" lvl="2" indent="403225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شرکت در نمایشگاه ای پارس</a:t>
            </a:r>
          </a:p>
          <a:p>
            <a:pPr marL="457200" lvl="2" indent="403225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شرکت در نمایشگاه استانی</a:t>
            </a:r>
          </a:p>
          <a:p>
            <a:pPr marL="457200" lvl="2" indent="403225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شرکت در نمایشگاه فن بازار ملی</a:t>
            </a:r>
          </a:p>
          <a:p>
            <a:pPr marL="457200" lvl="2" indent="403225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شرکت در نمایشگاه الکامپ</a:t>
            </a:r>
          </a:p>
          <a:p>
            <a:pPr marL="457200" lvl="2" indent="403225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شرکت در </a:t>
            </a:r>
            <a:r>
              <a:rPr lang="fa-IR" sz="2400" dirty="0">
                <a:cs typeface="B Nazanin" panose="00000400000000000000" pitchFamily="2" charset="-78"/>
              </a:rPr>
              <a:t>نمایشگاه بورس</a:t>
            </a:r>
          </a:p>
          <a:p>
            <a:pPr marL="342900" lvl="0" indent="122238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شرکت در </a:t>
            </a:r>
            <a:r>
              <a:rPr lang="ar-SA" sz="2400" dirty="0">
                <a:cs typeface="B Nazanin" panose="00000400000000000000" pitchFamily="2" charset="-78"/>
              </a:rPr>
              <a:t>در سومین نمایشگاه بین المللی لیزر و فتونیک ایران</a:t>
            </a:r>
            <a:endParaRPr lang="en-US" sz="2400" dirty="0">
              <a:cs typeface="B Nazanin" panose="00000400000000000000" pitchFamily="2" charset="-78"/>
            </a:endParaRPr>
          </a:p>
          <a:p>
            <a:pPr marL="457200" lvl="2"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None/>
            </a:pPr>
            <a:endParaRPr lang="fa-IR" sz="2800" dirty="0" smtClean="0">
              <a:cs typeface="B Nazanin" panose="00000400000000000000" pitchFamily="2" charset="-78"/>
            </a:endParaRPr>
          </a:p>
        </p:txBody>
      </p:sp>
      <p:sp>
        <p:nvSpPr>
          <p:cNvPr id="11" name="Shape 1822"/>
          <p:cNvSpPr txBox="1">
            <a:spLocks/>
          </p:cNvSpPr>
          <p:nvPr/>
        </p:nvSpPr>
        <p:spPr>
          <a:xfrm>
            <a:off x="201161" y="1258244"/>
            <a:ext cx="5713500" cy="2914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Titr" panose="00000700000000000000" pitchFamily="2" charset="-78"/>
              </a:rPr>
              <a:t>راه اندازی دفتر روابط عمومی مرکز نوآوری</a:t>
            </a:r>
          </a:p>
          <a:p>
            <a:pPr marL="457200" indent="115888" algn="r" rtl="1"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راه اندازی کانال تلگرامی</a:t>
            </a:r>
          </a:p>
          <a:p>
            <a:pPr marL="457200" indent="115888" algn="r" rtl="1"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راه اندازی گروه واتس اپ</a:t>
            </a:r>
          </a:p>
          <a:p>
            <a:pPr marL="457200" indent="115888" algn="r" rtl="1"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راه اندازی اینستاگرام</a:t>
            </a:r>
          </a:p>
          <a:p>
            <a:pPr marL="457200" indent="115888" algn="r" rtl="1"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تشکیل تیم گزارگری فناوری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148246"/>
            <a:ext cx="518486" cy="743393"/>
          </a:xfrm>
          <a:prstGeom prst="rect">
            <a:avLst/>
          </a:prstGeom>
        </p:spPr>
      </p:pic>
      <p:sp>
        <p:nvSpPr>
          <p:cNvPr id="13" name="Shape 1822"/>
          <p:cNvSpPr txBox="1">
            <a:spLocks/>
          </p:cNvSpPr>
          <p:nvPr/>
        </p:nvSpPr>
        <p:spPr>
          <a:xfrm>
            <a:off x="93315" y="3816960"/>
            <a:ext cx="5713500" cy="2914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Titr" panose="00000700000000000000" pitchFamily="2" charset="-78"/>
              </a:rPr>
              <a:t>تفاهم نام های مرکز نوآوری</a:t>
            </a:r>
          </a:p>
          <a:p>
            <a:pPr marL="457200" lvl="0" indent="-55563" algn="r" rtl="1">
              <a:buFont typeface="Wingdings" panose="05000000000000000000" pitchFamily="2" charset="2"/>
              <a:buChar char="q"/>
            </a:pPr>
            <a:r>
              <a:rPr lang="ar-SA" sz="2800" dirty="0">
                <a:cs typeface="B Nazanin" panose="00000400000000000000" pitchFamily="2" charset="-78"/>
              </a:rPr>
              <a:t>سازمان بهشت زهرای تهران</a:t>
            </a:r>
            <a:endParaRPr lang="en-US" sz="2800" dirty="0">
              <a:cs typeface="B Nazanin" panose="00000400000000000000" pitchFamily="2" charset="-78"/>
            </a:endParaRPr>
          </a:p>
          <a:p>
            <a:pPr marL="457200" lvl="0" indent="-55563" algn="r" rtl="1">
              <a:buFont typeface="Wingdings" panose="05000000000000000000" pitchFamily="2" charset="2"/>
              <a:buChar char="q"/>
            </a:pPr>
            <a:r>
              <a:rPr lang="ar-SA" sz="2800" dirty="0">
                <a:cs typeface="B Nazanin" panose="00000400000000000000" pitchFamily="2" charset="-78"/>
              </a:rPr>
              <a:t>منطقه گردشگری عباس آباد</a:t>
            </a:r>
            <a:endParaRPr lang="en-US" sz="2800" dirty="0">
              <a:cs typeface="B Nazanin" panose="00000400000000000000" pitchFamily="2" charset="-78"/>
            </a:endParaRPr>
          </a:p>
          <a:p>
            <a:pPr marL="457200" lvl="0" indent="-55563" algn="r" rtl="1">
              <a:buFont typeface="Wingdings" panose="05000000000000000000" pitchFamily="2" charset="2"/>
              <a:buChar char="q"/>
            </a:pPr>
            <a:r>
              <a:rPr lang="ar-SA" sz="2800" dirty="0">
                <a:cs typeface="B Nazanin" panose="00000400000000000000" pitchFamily="2" charset="-78"/>
              </a:rPr>
              <a:t>مرکز فنی و مهندسی شهرداری تهران</a:t>
            </a:r>
            <a:endParaRPr lang="fa-IR" sz="2800" dirty="0">
              <a:cs typeface="B Nazanin" panose="00000400000000000000" pitchFamily="2" charset="-78"/>
            </a:endParaRPr>
          </a:p>
          <a:p>
            <a:pPr marL="457200" lvl="0" indent="-55563" algn="r" rtl="1">
              <a:buFont typeface="Wingdings" panose="05000000000000000000" pitchFamily="2" charset="2"/>
              <a:buChar char="q"/>
            </a:pPr>
            <a:r>
              <a:rPr lang="fa-IR" sz="2800" dirty="0">
                <a:cs typeface="B Nazanin" panose="00000400000000000000" pitchFamily="2" charset="-78"/>
              </a:rPr>
              <a:t>آزمایشگاه مرکزی دانشگاه</a:t>
            </a:r>
          </a:p>
          <a:p>
            <a:pPr marL="457200" lvl="0" indent="-55563" algn="r" rtl="1">
              <a:buFont typeface="Wingdings" panose="05000000000000000000" pitchFamily="2" charset="2"/>
              <a:buChar char="q"/>
            </a:pPr>
            <a:r>
              <a:rPr lang="fa-IR" sz="2800" dirty="0">
                <a:cs typeface="B Nazanin" panose="00000400000000000000" pitchFamily="2" charset="-78"/>
              </a:rPr>
              <a:t>مرکز فناوری ارتباطات و اطلاعات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E0A3B5-4D63-466F-9704-85FABCD430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90" y="4721299"/>
            <a:ext cx="2136701" cy="21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175046"/>
            <a:ext cx="518486" cy="743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3315" y="992347"/>
            <a:ext cx="757804" cy="7489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19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92520" y="519943"/>
            <a:ext cx="691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مرکز نوآوری واحد های فناور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sp>
        <p:nvSpPr>
          <p:cNvPr id="46" name="Shape 1822"/>
          <p:cNvSpPr txBox="1">
            <a:spLocks/>
          </p:cNvSpPr>
          <p:nvPr/>
        </p:nvSpPr>
        <p:spPr>
          <a:xfrm>
            <a:off x="1844842" y="1175962"/>
            <a:ext cx="9455199" cy="2914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Titr" panose="00000700000000000000" pitchFamily="2" charset="-78"/>
              </a:rPr>
              <a:t>رویداد ها</a:t>
            </a:r>
            <a:endParaRPr lang="fa-IR" sz="28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342900" lvl="0" indent="122238" algn="r" rtl="1">
              <a:buFont typeface="Wingdings" panose="05000000000000000000" pitchFamily="2" charset="2"/>
              <a:buChar char="q"/>
            </a:pPr>
            <a:r>
              <a:rPr lang="ar-SA" sz="2400" dirty="0">
                <a:cs typeface="B Nazanin" panose="00000400000000000000" pitchFamily="2" charset="-78"/>
              </a:rPr>
              <a:t>برگزاری رویداد استارتاپی پتروکاپ در حوزه نفت و صنایع </a:t>
            </a:r>
            <a:r>
              <a:rPr lang="ar-SA" sz="2400" dirty="0" smtClean="0">
                <a:cs typeface="B Nazanin" panose="00000400000000000000" pitchFamily="2" charset="-78"/>
              </a:rPr>
              <a:t>وابسته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lvl="0" indent="122238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مسابقه کد نویسی با اهدای جوایز از طرف مرکز و مشارکت انجمنهای علمی</a:t>
            </a:r>
          </a:p>
          <a:p>
            <a:pPr marL="342900" lvl="0" indent="122238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نشست های مختلف با دانشکده ها برای آشنایی با مرکز</a:t>
            </a:r>
          </a:p>
          <a:p>
            <a:pPr marL="342900" lvl="0" indent="122238"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برگزرای رویداد طراحی شهری با دانشکده هنر و معماری</a:t>
            </a:r>
            <a:endParaRPr lang="en-US" sz="2400" dirty="0">
              <a:cs typeface="B Nazanin" panose="00000400000000000000" pitchFamily="2" charset="-78"/>
            </a:endParaRPr>
          </a:p>
          <a:p>
            <a:pPr marL="457200" lvl="2" algn="r" rtl="1"/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None/>
            </a:pPr>
            <a:endParaRPr lang="fa-IR" sz="2800" dirty="0" smtClean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148246"/>
            <a:ext cx="518486" cy="743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9" y="175046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175046"/>
            <a:ext cx="518486" cy="743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3315" y="992347"/>
            <a:ext cx="757804" cy="7489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19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92519" y="519943"/>
            <a:ext cx="8062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شورای مرکز نوآوری واحد های فناور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sp>
        <p:nvSpPr>
          <p:cNvPr id="46" name="Shape 1822"/>
          <p:cNvSpPr txBox="1">
            <a:spLocks/>
          </p:cNvSpPr>
          <p:nvPr/>
        </p:nvSpPr>
        <p:spPr>
          <a:xfrm>
            <a:off x="0" y="1741306"/>
            <a:ext cx="10294295" cy="2916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حبیبی ریاست دانشگاه 	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رییس شورا</a:t>
            </a:r>
          </a:p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2C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جمشید شنبه زاده 	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معاون پژوهش و فناوری و عضو</a:t>
            </a:r>
          </a:p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سید حسین حسینی لواسانی 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 مرکز و دبیرشورا</a:t>
            </a:r>
            <a:endParaRPr lang="fa-IR" sz="2000" b="1" dirty="0" smtClean="0">
              <a:solidFill>
                <a:srgbClr val="2C3E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2C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مجلس آرا 		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معاون اداری مالی و پشتیبانی دانشگاه و عضو</a:t>
            </a:r>
          </a:p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2C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ابویی 		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عضو شورا</a:t>
            </a:r>
          </a:p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2C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سبط 		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عضو شورا</a:t>
            </a:r>
          </a:p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2C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عطا شاکری 		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عضو شورا</a:t>
            </a:r>
          </a:p>
          <a:p>
            <a:pPr lvl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2C3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شیدایی 				</a:t>
            </a:r>
            <a:r>
              <a:rPr lang="fa-I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 مرکز ارتباط با جامعه و عضو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800" dirty="0" smtClean="0">
              <a:cs typeface="B Nazanin" panose="00000400000000000000" pitchFamily="2" charset="-78"/>
            </a:endParaRPr>
          </a:p>
          <a:p>
            <a:pPr marL="800100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1800" dirty="0" smtClean="0">
              <a:cs typeface="B Nazanin" panose="00000400000000000000" pitchFamily="2" charset="-78"/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209952"/>
            <a:ext cx="518486" cy="743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3" y="254645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175046"/>
            <a:ext cx="518486" cy="743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3315" y="992347"/>
            <a:ext cx="757804" cy="74895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19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92519" y="519943"/>
            <a:ext cx="8062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ستاد مرکز نوآوری واحد های فناور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sp>
        <p:nvSpPr>
          <p:cNvPr id="46" name="Shape 1822"/>
          <p:cNvSpPr txBox="1">
            <a:spLocks/>
          </p:cNvSpPr>
          <p:nvPr/>
        </p:nvSpPr>
        <p:spPr>
          <a:xfrm>
            <a:off x="4623515" y="1741306"/>
            <a:ext cx="6248296" cy="2914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دکتر سید حسین حسینی لواسانی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 مرکز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آقای مجید مزجی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کارشناس ثبت نام و امور اداری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آقای محمد کمالپور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کارشناس مالکیت معنوی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آقای منصور ستاری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کارشناس کرج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آقای حسین تقی زاده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کارشناس امور اجرایی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آقای مهندس محسن ولی زاده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مشاور فناوری مرکز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آقای محمود رحیمی </a:t>
            </a:r>
            <a:r>
              <a:rPr lang="fa-I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مدیر روابط عمومی مرکز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dirty="0" smtClean="0">
              <a:cs typeface="B Nazanin" panose="00000400000000000000" pitchFamily="2" charset="-78"/>
            </a:endParaRPr>
          </a:p>
          <a:p>
            <a:pPr marL="800100" lvl="2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000" dirty="0" smtClean="0"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01161" y="101138"/>
            <a:ext cx="518486" cy="743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4" y="236534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t="18736" r="11248" b="16322"/>
          <a:stretch/>
        </p:blipFill>
        <p:spPr>
          <a:xfrm>
            <a:off x="10497804" y="4769444"/>
            <a:ext cx="1846191" cy="2247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986985"/>
            <a:ext cx="757804" cy="748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013" y="2873828"/>
            <a:ext cx="6708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solidFill>
                  <a:srgbClr val="2C3E66"/>
                </a:solidFill>
                <a:cs typeface="B Yekan" panose="00000400000000000000" pitchFamily="2" charset="-78"/>
              </a:rPr>
              <a:t>با تشکر از توجه شما</a:t>
            </a:r>
            <a:endParaRPr lang="en-US" sz="6000" dirty="0">
              <a:solidFill>
                <a:srgbClr val="2C3E66"/>
              </a:solidFill>
              <a:cs typeface="B Yek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4655" y="478970"/>
            <a:ext cx="8973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مرکز نوآوری واحد های فناور </a:t>
            </a:r>
            <a:r>
              <a:rPr lang="fa-IR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5727186"/>
            <a:ext cx="8952931" cy="11444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ight Triangle 9"/>
          <p:cNvSpPr/>
          <p:nvPr/>
        </p:nvSpPr>
        <p:spPr>
          <a:xfrm>
            <a:off x="-1" y="5035639"/>
            <a:ext cx="5349923" cy="1836008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Triangle 10"/>
          <p:cNvSpPr/>
          <p:nvPr/>
        </p:nvSpPr>
        <p:spPr>
          <a:xfrm>
            <a:off x="1" y="2735944"/>
            <a:ext cx="1596979" cy="4135704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10136" y="1042215"/>
            <a:ext cx="518486" cy="743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E62250-9005-45AA-B785-1E6FEB897651}"/>
              </a:ext>
            </a:extLst>
          </p:cNvPr>
          <p:cNvSpPr/>
          <p:nvPr/>
        </p:nvSpPr>
        <p:spPr>
          <a:xfrm>
            <a:off x="8106199" y="0"/>
            <a:ext cx="2166851" cy="6858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تغییر ذائقه شبکه علمی از حق التدریس به تولید ارزش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0E5B79-E60C-44C9-84FF-A92BDB4F42FF}"/>
              </a:ext>
            </a:extLst>
          </p:cNvPr>
          <p:cNvSpPr/>
          <p:nvPr/>
        </p:nvSpPr>
        <p:spPr>
          <a:xfrm>
            <a:off x="6352444" y="199630"/>
            <a:ext cx="1437872" cy="322937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chemeClr val="tx1"/>
                </a:solidFill>
                <a:cs typeface="B Titr" panose="00000700000000000000" pitchFamily="2" charset="-78"/>
              </a:rPr>
              <a:t>برنامه های ترویجی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71A0FB0-4F5E-4B85-B6FA-902BCA7C0347}"/>
              </a:ext>
            </a:extLst>
          </p:cNvPr>
          <p:cNvSpPr/>
          <p:nvPr/>
        </p:nvSpPr>
        <p:spPr>
          <a:xfrm rot="10800000">
            <a:off x="7798627" y="1746898"/>
            <a:ext cx="279864" cy="17584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8FBE8-0DF2-4898-A5FD-CEE6942D3155}"/>
              </a:ext>
            </a:extLst>
          </p:cNvPr>
          <p:cNvSpPr/>
          <p:nvPr/>
        </p:nvSpPr>
        <p:spPr>
          <a:xfrm>
            <a:off x="6331245" y="3557847"/>
            <a:ext cx="1456066" cy="3028043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chemeClr val="tx1"/>
                </a:solidFill>
                <a:cs typeface="B Titr" panose="00000700000000000000" pitchFamily="2" charset="-78"/>
              </a:rPr>
              <a:t>برنامه های حمایتی</a:t>
            </a:r>
            <a:endParaRPr lang="fa-IR" sz="2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AC9D83-A05C-4C7F-9029-09A5F78A0A97}"/>
              </a:ext>
            </a:extLst>
          </p:cNvPr>
          <p:cNvSpPr/>
          <p:nvPr/>
        </p:nvSpPr>
        <p:spPr>
          <a:xfrm>
            <a:off x="1230903" y="681365"/>
            <a:ext cx="4694591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17 رویداد17 دانشکده برخط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8BC78D-B4A4-4430-A956-0D128D421D94}"/>
              </a:ext>
            </a:extLst>
          </p:cNvPr>
          <p:cNvSpPr/>
          <p:nvPr/>
        </p:nvSpPr>
        <p:spPr>
          <a:xfrm>
            <a:off x="1230904" y="1290959"/>
            <a:ext cx="4730608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برگزاری رویداد برخط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FD8C9C-D126-4803-BA27-C73B185E3AE4}"/>
              </a:ext>
            </a:extLst>
          </p:cNvPr>
          <p:cNvSpPr/>
          <p:nvPr/>
        </p:nvSpPr>
        <p:spPr>
          <a:xfrm>
            <a:off x="1266920" y="1905508"/>
            <a:ext cx="4666885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برگزاری کارگاه  برخط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635F666-308E-4FF7-B40C-7F56255B4306}"/>
              </a:ext>
            </a:extLst>
          </p:cNvPr>
          <p:cNvSpPr/>
          <p:nvPr/>
        </p:nvSpPr>
        <p:spPr>
          <a:xfrm rot="10800000">
            <a:off x="5969836" y="820910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9D132C-7FA4-41B5-B02C-50E637C1849B}"/>
              </a:ext>
            </a:extLst>
          </p:cNvPr>
          <p:cNvSpPr/>
          <p:nvPr/>
        </p:nvSpPr>
        <p:spPr>
          <a:xfrm rot="10800000">
            <a:off x="7794906" y="4659903"/>
            <a:ext cx="294904" cy="19614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8A4F03-3257-478D-AC3F-0611048CD608}"/>
              </a:ext>
            </a:extLst>
          </p:cNvPr>
          <p:cNvSpPr/>
          <p:nvPr/>
        </p:nvSpPr>
        <p:spPr>
          <a:xfrm>
            <a:off x="1266920" y="3784673"/>
            <a:ext cx="4636704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/>
            <a:r>
              <a:rPr lang="ar-SA" dirty="0">
                <a:solidFill>
                  <a:schemeClr val="tx1"/>
                </a:solidFill>
                <a:cs typeface="B Titr" panose="00000700000000000000" pitchFamily="2" charset="-78"/>
              </a:rPr>
              <a:t>گرنت فناوری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ECBD702-E485-43EC-90A3-3F594295F94D}"/>
              </a:ext>
            </a:extLst>
          </p:cNvPr>
          <p:cNvSpPr/>
          <p:nvPr/>
        </p:nvSpPr>
        <p:spPr>
          <a:xfrm rot="10800000">
            <a:off x="5927327" y="3862764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F8E06E-2BE5-4E7E-BC9C-757FD3273DEF}"/>
              </a:ext>
            </a:extLst>
          </p:cNvPr>
          <p:cNvSpPr/>
          <p:nvPr/>
        </p:nvSpPr>
        <p:spPr>
          <a:xfrm>
            <a:off x="1266920" y="4382863"/>
            <a:ext cx="4664410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/>
            <a:r>
              <a:rPr lang="ar-SA" dirty="0">
                <a:solidFill>
                  <a:schemeClr val="tx1"/>
                </a:solidFill>
                <a:cs typeface="B Titr" panose="00000700000000000000" pitchFamily="2" charset="-78"/>
              </a:rPr>
              <a:t>گرنت ثبت پتنت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238BB1C-FBD4-4514-BD10-FBFC670ED90D}"/>
              </a:ext>
            </a:extLst>
          </p:cNvPr>
          <p:cNvSpPr/>
          <p:nvPr/>
        </p:nvSpPr>
        <p:spPr>
          <a:xfrm rot="10800000">
            <a:off x="5938406" y="4468833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52B590C-4833-42B4-943A-3BDADB729785}"/>
              </a:ext>
            </a:extLst>
          </p:cNvPr>
          <p:cNvSpPr/>
          <p:nvPr/>
        </p:nvSpPr>
        <p:spPr>
          <a:xfrm>
            <a:off x="1266920" y="4967849"/>
            <a:ext cx="4664409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/>
            <a:r>
              <a:rPr lang="ar-SA" dirty="0">
                <a:solidFill>
                  <a:schemeClr val="tx1"/>
                </a:solidFill>
                <a:cs typeface="B Titr" panose="00000700000000000000" pitchFamily="2" charset="-78"/>
              </a:rPr>
              <a:t>وام برای هسته ها، شرکتها و شرکتهای دانش بنیان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473746B-9415-4A99-A149-06652F6FE57C}"/>
              </a:ext>
            </a:extLst>
          </p:cNvPr>
          <p:cNvSpPr/>
          <p:nvPr/>
        </p:nvSpPr>
        <p:spPr>
          <a:xfrm rot="10800000">
            <a:off x="5938406" y="5045940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7FDC86-9317-44CE-9B0B-8DE483688E14}"/>
              </a:ext>
            </a:extLst>
          </p:cNvPr>
          <p:cNvSpPr/>
          <p:nvPr/>
        </p:nvSpPr>
        <p:spPr>
          <a:xfrm>
            <a:off x="1266920" y="5527572"/>
            <a:ext cx="4658871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 algn="ctr" rtl="1"/>
            <a:r>
              <a:rPr lang="ar-SA" sz="1600" dirty="0">
                <a:solidFill>
                  <a:schemeClr val="tx1"/>
                </a:solidFill>
                <a:cs typeface="B Titr" panose="00000700000000000000" pitchFamily="2" charset="-78"/>
              </a:rPr>
              <a:t>راه اندازی کارگاه ساخت نمونه اولیه برای ثبت اختراع و پتنت</a:t>
            </a:r>
            <a:r>
              <a:rPr lang="fa-IR" sz="1600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3B7C077-12CA-49E1-94BC-8A92C8E242ED}"/>
              </a:ext>
            </a:extLst>
          </p:cNvPr>
          <p:cNvSpPr/>
          <p:nvPr/>
        </p:nvSpPr>
        <p:spPr>
          <a:xfrm rot="10800000">
            <a:off x="5932868" y="5605663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0014D9-1C0E-4E35-9E0D-9E7B666CAD33}"/>
              </a:ext>
            </a:extLst>
          </p:cNvPr>
          <p:cNvSpPr/>
          <p:nvPr/>
        </p:nvSpPr>
        <p:spPr>
          <a:xfrm>
            <a:off x="1266920" y="6137173"/>
            <a:ext cx="4653335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/>
            <a:r>
              <a:rPr lang="ar-SA" dirty="0">
                <a:solidFill>
                  <a:schemeClr val="tx1"/>
                </a:solidFill>
                <a:cs typeface="B Titr" panose="00000700000000000000" pitchFamily="2" charset="-78"/>
              </a:rPr>
              <a:t>راه اندازی نظام ثبت شرکت 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670AB46-3FDE-4B7F-B9B1-90825BD57D25}"/>
              </a:ext>
            </a:extLst>
          </p:cNvPr>
          <p:cNvSpPr/>
          <p:nvPr/>
        </p:nvSpPr>
        <p:spPr>
          <a:xfrm rot="10800000">
            <a:off x="5927332" y="6215264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7B34376-6E54-452B-A22F-F8A4FC2B8213}"/>
              </a:ext>
            </a:extLst>
          </p:cNvPr>
          <p:cNvSpPr/>
          <p:nvPr/>
        </p:nvSpPr>
        <p:spPr>
          <a:xfrm>
            <a:off x="1266920" y="2515102"/>
            <a:ext cx="4694591" cy="455940"/>
          </a:xfrm>
          <a:prstGeom prst="roundRect">
            <a:avLst/>
          </a:prstGeom>
          <a:solidFill>
            <a:srgbClr val="F6A8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میزگردهای کارآفرینی بر خط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F97C194-3CB5-467F-90EA-89945D24E108}"/>
              </a:ext>
            </a:extLst>
          </p:cNvPr>
          <p:cNvSpPr/>
          <p:nvPr/>
        </p:nvSpPr>
        <p:spPr>
          <a:xfrm rot="10800000">
            <a:off x="5964763" y="1428445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5D9712A-45A9-430A-AA83-C0480AC3B1AD}"/>
              </a:ext>
            </a:extLst>
          </p:cNvPr>
          <p:cNvSpPr/>
          <p:nvPr/>
        </p:nvSpPr>
        <p:spPr>
          <a:xfrm rot="10800000">
            <a:off x="5979972" y="2046959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BFE39F0-ED37-40DE-9659-6B987F429F93}"/>
              </a:ext>
            </a:extLst>
          </p:cNvPr>
          <p:cNvSpPr/>
          <p:nvPr/>
        </p:nvSpPr>
        <p:spPr>
          <a:xfrm rot="10800000">
            <a:off x="5980928" y="2668818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/>
              </a:solidFill>
            </a:endParaRPr>
          </a:p>
        </p:txBody>
      </p:sp>
      <p:pic>
        <p:nvPicPr>
          <p:cNvPr id="44" name="Picture 4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847609"/>
            <a:ext cx="757804" cy="74895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15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 rot="16200000">
            <a:off x="8408508" y="3448125"/>
            <a:ext cx="597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مرکز نوآوری فناوری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</p:spTree>
    <p:extLst>
      <p:ext uri="{BB962C8B-B14F-4D97-AF65-F5344CB8AC3E}">
        <p14:creationId xmlns:p14="http://schemas.microsoft.com/office/powerpoint/2010/main" val="9318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1492564-E769-40AD-9644-93B6B57396F5}"/>
              </a:ext>
            </a:extLst>
          </p:cNvPr>
          <p:cNvSpPr/>
          <p:nvPr/>
        </p:nvSpPr>
        <p:spPr>
          <a:xfrm>
            <a:off x="8496600" y="0"/>
            <a:ext cx="2166851" cy="6858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راه اندازی چرخه ارزش آفرینی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F5BC79C-9CB6-492B-94F6-4A582AFAE30A}"/>
              </a:ext>
            </a:extLst>
          </p:cNvPr>
          <p:cNvSpPr/>
          <p:nvPr/>
        </p:nvSpPr>
        <p:spPr>
          <a:xfrm>
            <a:off x="6805445" y="199630"/>
            <a:ext cx="1487499" cy="32293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7030A0"/>
                </a:solidFill>
                <a:cs typeface="Mitra" pitchFamily="2" charset="-78"/>
              </a:rPr>
              <a:t>ثبت طرح و پايان نامه</a:t>
            </a:r>
            <a:endParaRPr lang="en-US" sz="2400" b="1" dirty="0">
              <a:solidFill>
                <a:srgbClr val="7030A0"/>
              </a:solidFill>
              <a:cs typeface="Mitra" pitchFamily="2" charset="-78"/>
            </a:endParaRPr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78B20F73-946F-4DA5-8443-BE84AD81120F}"/>
              </a:ext>
            </a:extLst>
          </p:cNvPr>
          <p:cNvSpPr/>
          <p:nvPr/>
        </p:nvSpPr>
        <p:spPr>
          <a:xfrm rot="10800000">
            <a:off x="8320652" y="1746898"/>
            <a:ext cx="148240" cy="1259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rgbClr val="7030A0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616611E-2091-4FB9-8D09-D6FFF318FC15}"/>
              </a:ext>
            </a:extLst>
          </p:cNvPr>
          <p:cNvSpPr/>
          <p:nvPr/>
        </p:nvSpPr>
        <p:spPr>
          <a:xfrm>
            <a:off x="6816960" y="3475300"/>
            <a:ext cx="1475983" cy="30280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7030A0"/>
                </a:solidFill>
                <a:cs typeface="Mitra" pitchFamily="2" charset="-78"/>
              </a:rPr>
              <a:t>ايجاد ارزش</a:t>
            </a:r>
            <a:endParaRPr lang="en-US" sz="2400" b="1" dirty="0">
              <a:solidFill>
                <a:srgbClr val="7030A0"/>
              </a:solidFill>
              <a:cs typeface="Mitra" pitchFamily="2" charset="-78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33825D0-7FA5-4330-A440-CF04F6503B50}"/>
              </a:ext>
            </a:extLst>
          </p:cNvPr>
          <p:cNvSpPr/>
          <p:nvPr/>
        </p:nvSpPr>
        <p:spPr>
          <a:xfrm>
            <a:off x="1668604" y="681365"/>
            <a:ext cx="4655603" cy="731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7030A0"/>
                </a:solidFill>
                <a:cs typeface="Mitra" pitchFamily="2" charset="-78"/>
              </a:rPr>
              <a:t>ارزيابي عمومي و امکان سنجی(داوری)</a:t>
            </a:r>
            <a:endParaRPr lang="en-US" sz="2000" b="1" dirty="0">
              <a:solidFill>
                <a:srgbClr val="7030A0"/>
              </a:solidFill>
              <a:cs typeface="Mitra" pitchFamily="2" charset="-78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88428E89-61D7-4262-A04D-5C1450CC3FCC}"/>
              </a:ext>
            </a:extLst>
          </p:cNvPr>
          <p:cNvSpPr/>
          <p:nvPr/>
        </p:nvSpPr>
        <p:spPr>
          <a:xfrm>
            <a:off x="1634437" y="2064041"/>
            <a:ext cx="4717475" cy="7313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7030A0"/>
                </a:solidFill>
                <a:cs typeface="Mitra" pitchFamily="2" charset="-78"/>
              </a:rPr>
              <a:t>تامين سرمايه‌گذاري، تعيين مشارکت حقوقی و پشتيبانی(مالی-حقوقی)</a:t>
            </a:r>
            <a:endParaRPr lang="en-US" sz="2000" b="1" dirty="0">
              <a:solidFill>
                <a:srgbClr val="7030A0"/>
              </a:solidFill>
              <a:cs typeface="Mitra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75AFD9-1DDD-4686-B38E-3825C9C322DB}"/>
              </a:ext>
            </a:extLst>
          </p:cNvPr>
          <p:cNvSpPr/>
          <p:nvPr/>
        </p:nvSpPr>
        <p:spPr>
          <a:xfrm>
            <a:off x="1696307" y="3456295"/>
            <a:ext cx="4655603" cy="7313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rtl="1"/>
            <a:r>
              <a:rPr lang="fa-IR" sz="2000" b="1" dirty="0">
                <a:solidFill>
                  <a:srgbClr val="7030A0"/>
                </a:solidFill>
                <a:cs typeface="Mitra" pitchFamily="2" charset="-78"/>
              </a:rPr>
              <a:t>خدمات ساخت و تست نمونه، تخصصی، حفاظت از </a:t>
            </a:r>
            <a:r>
              <a:rPr lang="en-US" sz="2000" b="1" dirty="0">
                <a:solidFill>
                  <a:srgbClr val="7030A0"/>
                </a:solidFill>
                <a:cs typeface="Mitra" pitchFamily="2" charset="-78"/>
              </a:rPr>
              <a:t> </a:t>
            </a:r>
            <a:r>
              <a:rPr lang="fa-IR" sz="2000" b="1" dirty="0">
                <a:solidFill>
                  <a:srgbClr val="7030A0"/>
                </a:solidFill>
                <a:cs typeface="Mitra" pitchFamily="2" charset="-78"/>
              </a:rPr>
              <a:t> </a:t>
            </a:r>
            <a:r>
              <a:rPr lang="en-US" sz="2000" b="1" dirty="0">
                <a:solidFill>
                  <a:srgbClr val="7030A0"/>
                </a:solidFill>
                <a:cs typeface="Mitra" pitchFamily="2" charset="-78"/>
              </a:rPr>
              <a:t>IP</a:t>
            </a:r>
            <a:r>
              <a:rPr lang="fa-IR" sz="2000" b="1" dirty="0">
                <a:solidFill>
                  <a:srgbClr val="7030A0"/>
                </a:solidFill>
                <a:cs typeface="Mitra" pitchFamily="2" charset="-78"/>
              </a:rPr>
              <a:t> (فنی- حفاظتی)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006B97E-3546-4B56-9EE4-BBB744E3419A}"/>
              </a:ext>
            </a:extLst>
          </p:cNvPr>
          <p:cNvSpPr/>
          <p:nvPr/>
        </p:nvSpPr>
        <p:spPr>
          <a:xfrm rot="10800000">
            <a:off x="6360237" y="820910"/>
            <a:ext cx="417500" cy="23480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rgbClr val="7030A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D38A75C-6273-4868-9FC1-FE29C2308BF0}"/>
              </a:ext>
            </a:extLst>
          </p:cNvPr>
          <p:cNvSpPr/>
          <p:nvPr/>
        </p:nvSpPr>
        <p:spPr>
          <a:xfrm>
            <a:off x="6296925" y="5099890"/>
            <a:ext cx="520035" cy="23480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rgbClr val="7030A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6A23D7-CC7E-41C7-89B8-B9726A9038E5}"/>
              </a:ext>
            </a:extLst>
          </p:cNvPr>
          <p:cNvSpPr/>
          <p:nvPr/>
        </p:nvSpPr>
        <p:spPr>
          <a:xfrm>
            <a:off x="1596082" y="4989322"/>
            <a:ext cx="4655603" cy="7313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rgbClr val="7030A0"/>
                </a:solidFill>
                <a:cs typeface="Mitra" pitchFamily="2" charset="-78"/>
              </a:rPr>
              <a:t>خدمات  فروش و بازاريابي (فروش)</a:t>
            </a:r>
            <a:endParaRPr lang="en-US" sz="2000" b="1" dirty="0">
              <a:solidFill>
                <a:srgbClr val="7030A0"/>
              </a:solidFill>
              <a:cs typeface="Mitra" pitchFamily="2" charset="-78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ED720CD-FA5B-447A-869D-2D969A3B6BC4}"/>
              </a:ext>
            </a:extLst>
          </p:cNvPr>
          <p:cNvSpPr/>
          <p:nvPr/>
        </p:nvSpPr>
        <p:spPr>
          <a:xfrm rot="5400000">
            <a:off x="3735885" y="1592015"/>
            <a:ext cx="590630" cy="2320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rgbClr val="7030A0"/>
              </a:solidFill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7AB99439-01B9-4B32-8E85-D661276C3458}"/>
              </a:ext>
            </a:extLst>
          </p:cNvPr>
          <p:cNvSpPr/>
          <p:nvPr/>
        </p:nvSpPr>
        <p:spPr>
          <a:xfrm rot="5400000">
            <a:off x="3751299" y="3019950"/>
            <a:ext cx="545620" cy="217891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rgbClr val="7030A0"/>
              </a:solidFill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F92787B-A5F5-4A6D-97BE-DFBDFB5A5C40}"/>
              </a:ext>
            </a:extLst>
          </p:cNvPr>
          <p:cNvSpPr/>
          <p:nvPr/>
        </p:nvSpPr>
        <p:spPr>
          <a:xfrm rot="5400000">
            <a:off x="3657665" y="4499752"/>
            <a:ext cx="747069" cy="23207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rgbClr val="7030A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847609"/>
            <a:ext cx="757804" cy="74895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14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8408508" y="3448125"/>
            <a:ext cx="597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مرکز نوآوری فناوری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1355" y="1041040"/>
            <a:ext cx="518486" cy="7433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1492564-E769-40AD-9644-93B6B57396F5}"/>
              </a:ext>
            </a:extLst>
          </p:cNvPr>
          <p:cNvSpPr/>
          <p:nvPr/>
        </p:nvSpPr>
        <p:spPr>
          <a:xfrm>
            <a:off x="8442009" y="0"/>
            <a:ext cx="2166851" cy="6858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نفوذ در بدنه دانشگاه، اعضای هیات علمی، دانشجویان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F5BC79C-9CB6-492B-94F6-4A582AFAE30A}"/>
              </a:ext>
            </a:extLst>
          </p:cNvPr>
          <p:cNvSpPr/>
          <p:nvPr/>
        </p:nvSpPr>
        <p:spPr>
          <a:xfrm>
            <a:off x="6610922" y="199630"/>
            <a:ext cx="1487499" cy="3229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برنامه های زیرساختی فیزیکی</a:t>
            </a:r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78B20F73-946F-4DA5-8443-BE84AD81120F}"/>
              </a:ext>
            </a:extLst>
          </p:cNvPr>
          <p:cNvSpPr/>
          <p:nvPr/>
        </p:nvSpPr>
        <p:spPr>
          <a:xfrm rot="10800000">
            <a:off x="8134437" y="1746898"/>
            <a:ext cx="279864" cy="17584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C616611E-2091-4FB9-8D09-D6FFF318FC15}"/>
              </a:ext>
            </a:extLst>
          </p:cNvPr>
          <p:cNvSpPr/>
          <p:nvPr/>
        </p:nvSpPr>
        <p:spPr>
          <a:xfrm>
            <a:off x="6651058" y="3557847"/>
            <a:ext cx="1483379" cy="30280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برنامه های زیرساختی فرآیندی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33825D0-7FA5-4330-A440-CF04F6503B50}"/>
              </a:ext>
            </a:extLst>
          </p:cNvPr>
          <p:cNvSpPr/>
          <p:nvPr/>
        </p:nvSpPr>
        <p:spPr>
          <a:xfrm>
            <a:off x="1614012" y="312876"/>
            <a:ext cx="4655603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تکمیل و بهره برداری ساختمان رودسر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88428E89-61D7-4262-A04D-5C1450CC3FCC}"/>
              </a:ext>
            </a:extLst>
          </p:cNvPr>
          <p:cNvSpPr/>
          <p:nvPr/>
        </p:nvSpPr>
        <p:spPr>
          <a:xfrm>
            <a:off x="1614012" y="922470"/>
            <a:ext cx="4655603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تکمیل و بهره برداری ساختمان </a:t>
            </a:r>
            <a:r>
              <a:rPr lang="en-US" sz="2000" b="1" dirty="0">
                <a:solidFill>
                  <a:schemeClr val="tx1"/>
                </a:solidFill>
                <a:cs typeface="B Titr" panose="00000700000000000000" pitchFamily="2" charset="-78"/>
              </a:rPr>
              <a:t>G20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75AFD9-1DDD-4686-B38E-3825C9C322DB}"/>
              </a:ext>
            </a:extLst>
          </p:cNvPr>
          <p:cNvSpPr/>
          <p:nvPr/>
        </p:nvSpPr>
        <p:spPr>
          <a:xfrm>
            <a:off x="1614012" y="1537019"/>
            <a:ext cx="4655603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تکمیل و بهره برداری ساختمان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B Titr" panose="00000700000000000000" pitchFamily="2" charset="-78"/>
              </a:rPr>
              <a:t>G21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006B97E-3546-4B56-9EE4-BBB744E3419A}"/>
              </a:ext>
            </a:extLst>
          </p:cNvPr>
          <p:cNvSpPr/>
          <p:nvPr/>
        </p:nvSpPr>
        <p:spPr>
          <a:xfrm rot="10800000">
            <a:off x="6305646" y="452421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B537BCF-9C93-424C-A3CE-0E1A25A529C5}"/>
              </a:ext>
            </a:extLst>
          </p:cNvPr>
          <p:cNvSpPr/>
          <p:nvPr/>
        </p:nvSpPr>
        <p:spPr>
          <a:xfrm rot="10800000">
            <a:off x="8130716" y="4659903"/>
            <a:ext cx="294904" cy="19614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50F2B5-637E-430B-B512-9AE546DF690A}"/>
              </a:ext>
            </a:extLst>
          </p:cNvPr>
          <p:cNvSpPr/>
          <p:nvPr/>
        </p:nvSpPr>
        <p:spPr>
          <a:xfrm>
            <a:off x="1586306" y="3784673"/>
            <a:ext cx="4653128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rtl="1"/>
            <a:r>
              <a:rPr lang="ar-SA" dirty="0">
                <a:solidFill>
                  <a:schemeClr val="tx1"/>
                </a:solidFill>
                <a:cs typeface="B Titr" panose="00000700000000000000" pitchFamily="2" charset="-78"/>
              </a:rPr>
              <a:t>راه اندازی سامانه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زمرد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D38A75C-6273-4868-9FC1-FE29C2308BF0}"/>
              </a:ext>
            </a:extLst>
          </p:cNvPr>
          <p:cNvSpPr/>
          <p:nvPr/>
        </p:nvSpPr>
        <p:spPr>
          <a:xfrm rot="10800000">
            <a:off x="6263137" y="3862764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9417DE9-9106-4C44-B169-6CE6B047926B}"/>
              </a:ext>
            </a:extLst>
          </p:cNvPr>
          <p:cNvSpPr/>
          <p:nvPr/>
        </p:nvSpPr>
        <p:spPr>
          <a:xfrm>
            <a:off x="1614012" y="4382863"/>
            <a:ext cx="4653128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  <a:hlinkClick r:id="rId2" action="ppaction://hlinksldjump"/>
              </a:rPr>
              <a:t>تدوین دستورالعمل ها و راهکارها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DDDC88C-4E04-480A-93CD-89F57EE04C90}"/>
              </a:ext>
            </a:extLst>
          </p:cNvPr>
          <p:cNvSpPr/>
          <p:nvPr/>
        </p:nvSpPr>
        <p:spPr>
          <a:xfrm rot="10800000">
            <a:off x="6274216" y="4468833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521B46B-7EFA-46F1-A721-6C4FBB193DD0}"/>
              </a:ext>
            </a:extLst>
          </p:cNvPr>
          <p:cNvSpPr/>
          <p:nvPr/>
        </p:nvSpPr>
        <p:spPr>
          <a:xfrm>
            <a:off x="1614011" y="4967849"/>
            <a:ext cx="4653128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طراحی سامانه ناب (نظام ارزیابی بالندگی</a:t>
            </a:r>
            <a:r>
              <a:rPr lang="fa-IR" sz="1050" dirty="0">
                <a:solidFill>
                  <a:schemeClr val="tx1"/>
                </a:solidFill>
                <a:cs typeface="B Titr" panose="00000700000000000000" pitchFamily="2" charset="-78"/>
              </a:rPr>
              <a:t>)</a:t>
            </a:r>
            <a:endParaRPr lang="fa-IR" b="1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41E7A6D-0FB1-4771-BFBC-23A6F7BE8D20}"/>
              </a:ext>
            </a:extLst>
          </p:cNvPr>
          <p:cNvSpPr/>
          <p:nvPr/>
        </p:nvSpPr>
        <p:spPr>
          <a:xfrm rot="10800000">
            <a:off x="6274216" y="5045940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82549B3-28BD-45B2-8908-C9B72EF9D79A}"/>
              </a:ext>
            </a:extLst>
          </p:cNvPr>
          <p:cNvSpPr/>
          <p:nvPr/>
        </p:nvSpPr>
        <p:spPr>
          <a:xfrm>
            <a:off x="1608473" y="5527572"/>
            <a:ext cx="4653128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سامانه ارایه خدمات و میز خدمت به روش تیم های استارتاپی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CA06046-E511-4F20-97A1-C7DC22D78804}"/>
              </a:ext>
            </a:extLst>
          </p:cNvPr>
          <p:cNvSpPr/>
          <p:nvPr/>
        </p:nvSpPr>
        <p:spPr>
          <a:xfrm rot="10800000">
            <a:off x="6268678" y="5605663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5AA56EC-DDE1-42F5-86AB-0BF37CC2E158}"/>
              </a:ext>
            </a:extLst>
          </p:cNvPr>
          <p:cNvSpPr/>
          <p:nvPr/>
        </p:nvSpPr>
        <p:spPr>
          <a:xfrm>
            <a:off x="1602937" y="6137173"/>
            <a:ext cx="4653128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تکمیل سایت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راستای تحول دیجیتال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053886D-1950-4C9C-B952-8740BF368803}"/>
              </a:ext>
            </a:extLst>
          </p:cNvPr>
          <p:cNvSpPr/>
          <p:nvPr/>
        </p:nvSpPr>
        <p:spPr>
          <a:xfrm rot="10800000">
            <a:off x="6263142" y="6215264"/>
            <a:ext cx="387921" cy="2575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96A23D7-CC7E-41C7-89B8-B9726A9038E5}"/>
              </a:ext>
            </a:extLst>
          </p:cNvPr>
          <p:cNvSpPr/>
          <p:nvPr/>
        </p:nvSpPr>
        <p:spPr>
          <a:xfrm>
            <a:off x="1614012" y="2146613"/>
            <a:ext cx="4655603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تکمیل و بهره برداری طبقه دوم کتابخانه مرکزی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ED720CD-FA5B-447A-869D-2D969A3B6BC4}"/>
              </a:ext>
            </a:extLst>
          </p:cNvPr>
          <p:cNvSpPr/>
          <p:nvPr/>
        </p:nvSpPr>
        <p:spPr>
          <a:xfrm rot="10800000">
            <a:off x="6300573" y="1059956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BDCD0A6-CF22-4204-9C8B-A826B319BDD8}"/>
              </a:ext>
            </a:extLst>
          </p:cNvPr>
          <p:cNvSpPr/>
          <p:nvPr/>
        </p:nvSpPr>
        <p:spPr>
          <a:xfrm rot="10800000">
            <a:off x="6315782" y="1678470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5E278E4-DD72-4A38-9EE7-67176CDB4CE5}"/>
              </a:ext>
            </a:extLst>
          </p:cNvPr>
          <p:cNvSpPr/>
          <p:nvPr/>
        </p:nvSpPr>
        <p:spPr>
          <a:xfrm rot="10800000">
            <a:off x="6316738" y="2300329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98323" y="1030308"/>
            <a:ext cx="518486" cy="7433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17799" b="12737"/>
          <a:stretch/>
        </p:blipFill>
        <p:spPr>
          <a:xfrm>
            <a:off x="90477" y="1847609"/>
            <a:ext cx="757804" cy="748959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0695234" y="149290"/>
            <a:ext cx="1496766" cy="881018"/>
            <a:chOff x="10264499" y="83975"/>
            <a:chExt cx="2005256" cy="118032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8" t="18736" r="11248" b="16322"/>
            <a:stretch/>
          </p:blipFill>
          <p:spPr>
            <a:xfrm>
              <a:off x="11300048" y="83975"/>
              <a:ext cx="969707" cy="1180322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0737629" y="827950"/>
              <a:ext cx="674293" cy="45719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264499" y="614244"/>
              <a:ext cx="473130" cy="473130"/>
            </a:xfrm>
            <a:prstGeom prst="ellipse">
              <a:avLst/>
            </a:prstGeom>
            <a:solidFill>
              <a:srgbClr val="F0685A"/>
            </a:solidFill>
            <a:ln w="38100">
              <a:solidFill>
                <a:srgbClr val="2D3E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10645137" y="519943"/>
            <a:ext cx="4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13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8408508" y="3448125"/>
            <a:ext cx="597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مرکز نوآوری فناوری </a:t>
            </a:r>
            <a:r>
              <a:rPr lang="fa-IR" sz="32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دانشگاه خوارزمی 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8D75AFD9-1DDD-4686-B38E-3825C9C322DB}"/>
              </a:ext>
            </a:extLst>
          </p:cNvPr>
          <p:cNvSpPr/>
          <p:nvPr/>
        </p:nvSpPr>
        <p:spPr>
          <a:xfrm>
            <a:off x="1614012" y="2697772"/>
            <a:ext cx="4655603" cy="4559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تکمیل و بهره برداری </a:t>
            </a: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ساختمان</a:t>
            </a:r>
            <a:r>
              <a:rPr lang="fa-IR" sz="2000" b="1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توانا</a:t>
            </a:r>
            <a:endParaRPr lang="en-US" sz="20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7" name="Arrow: Right 37">
            <a:extLst>
              <a:ext uri="{FF2B5EF4-FFF2-40B4-BE49-F238E27FC236}">
                <a16:creationId xmlns:a16="http://schemas.microsoft.com/office/drawing/2014/main" id="{6BDCD0A6-CF22-4204-9C8B-A826B319BDD8}"/>
              </a:ext>
            </a:extLst>
          </p:cNvPr>
          <p:cNvSpPr/>
          <p:nvPr/>
        </p:nvSpPr>
        <p:spPr>
          <a:xfrm rot="10800000">
            <a:off x="6315983" y="2839223"/>
            <a:ext cx="283106" cy="18952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/>
          </a:p>
        </p:txBody>
      </p:sp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221407" y="1006430"/>
            <a:ext cx="518486" cy="7433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0555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5" y="0"/>
            <a:ext cx="4339988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3" y="0"/>
            <a:ext cx="3921457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2829" y="6018663"/>
            <a:ext cx="1228299" cy="66874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1000 M</a:t>
            </a:r>
            <a:r>
              <a:rPr lang="en-US" baseline="30000" dirty="0"/>
              <a:t>2</a:t>
            </a:r>
            <a:endParaRPr lang="fa-IR" dirty="0"/>
          </a:p>
        </p:txBody>
      </p:sp>
      <p:sp>
        <p:nvSpPr>
          <p:cNvPr id="8" name="Rounded Rectangle 7"/>
          <p:cNvSpPr/>
          <p:nvPr/>
        </p:nvSpPr>
        <p:spPr>
          <a:xfrm>
            <a:off x="4053384" y="6018663"/>
            <a:ext cx="1228299" cy="66874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3200 M</a:t>
            </a:r>
            <a:r>
              <a:rPr lang="en-US" baseline="30000" dirty="0"/>
              <a:t>2</a:t>
            </a:r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3372" y="6018663"/>
            <a:ext cx="1228299" cy="66874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800 M</a:t>
            </a:r>
            <a:r>
              <a:rPr lang="en-US" baseline="30000" dirty="0"/>
              <a:t>2</a:t>
            </a:r>
            <a:endParaRPr lang="fa-IR" dirty="0"/>
          </a:p>
        </p:txBody>
      </p:sp>
      <p:sp>
        <p:nvSpPr>
          <p:cNvPr id="10" name="Rounded Rectangle 9"/>
          <p:cNvSpPr/>
          <p:nvPr/>
        </p:nvSpPr>
        <p:spPr>
          <a:xfrm>
            <a:off x="4053384" y="5343099"/>
            <a:ext cx="1228299" cy="66874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استقرار 80 شرکت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2829" y="5349923"/>
            <a:ext cx="1228299" cy="66874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استقرار 20 شرکت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8823" y="5349923"/>
            <a:ext cx="1228299" cy="66874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سالن </a:t>
            </a:r>
            <a:r>
              <a:rPr lang="fa-IR" sz="1400" dirty="0" smtClean="0">
                <a:cs typeface="B Titr" panose="00000700000000000000" pitchFamily="2" charset="-78"/>
              </a:rPr>
              <a:t>همایش. فضای باز </a:t>
            </a:r>
          </a:p>
          <a:p>
            <a:pPr algn="ctr"/>
            <a:r>
              <a:rPr lang="en-US" sz="1400" dirty="0" smtClean="0">
                <a:cs typeface="B Titr" panose="00000700000000000000" pitchFamily="2" charset="-78"/>
              </a:rPr>
              <a:t>Open office</a:t>
            </a:r>
            <a:endParaRPr lang="fa-IR" sz="1400" dirty="0">
              <a:cs typeface="B Titr" panose="000007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649128" y="244812"/>
            <a:ext cx="353154" cy="353155"/>
          </a:xfrm>
          <a:prstGeom prst="ellipse">
            <a:avLst/>
          </a:prstGeom>
          <a:solidFill>
            <a:srgbClr val="AEDDCB"/>
          </a:solidFill>
          <a:ln w="38100">
            <a:solidFill>
              <a:srgbClr val="2D3E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668620" y="228635"/>
            <a:ext cx="3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2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22829" y="228635"/>
            <a:ext cx="518486" cy="743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663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8"/>
          <a:stretch/>
        </p:blipFill>
        <p:spPr>
          <a:xfrm>
            <a:off x="6914867" y="3370997"/>
            <a:ext cx="5277133" cy="34870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556543" y="678977"/>
            <a:ext cx="1228299" cy="668740"/>
          </a:xfrm>
          <a:prstGeom prst="roundRect">
            <a:avLst/>
          </a:prstGeom>
          <a:solidFill>
            <a:srgbClr val="F068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500 M</a:t>
            </a:r>
            <a:r>
              <a:rPr lang="en-US" baseline="30000" dirty="0"/>
              <a:t>2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10556543" y="1428466"/>
            <a:ext cx="1228299" cy="66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600 M</a:t>
            </a:r>
            <a:r>
              <a:rPr lang="en-US" baseline="30000" dirty="0"/>
              <a:t>2</a:t>
            </a:r>
            <a:endParaRPr lang="fa-IR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-6824"/>
            <a:ext cx="11784841" cy="6864824"/>
            <a:chOff x="5399963" y="-6824"/>
            <a:chExt cx="11784841" cy="6864824"/>
          </a:xfrm>
        </p:grpSpPr>
        <p:pic>
          <p:nvPicPr>
            <p:cNvPr id="13" name="Picture 12" descr="C:\Users\VESAL\Desktop\tissue engeering center\naghshe daneshgah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963" y="-6824"/>
              <a:ext cx="6914867" cy="68648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6701050" y="698310"/>
              <a:ext cx="10483754" cy="4201236"/>
              <a:chOff x="6701050" y="698310"/>
              <a:chExt cx="10483754" cy="4201236"/>
            </a:xfrm>
          </p:grpSpPr>
          <p:sp>
            <p:nvSpPr>
              <p:cNvPr id="2" name="Down Arrow 1"/>
              <p:cNvSpPr/>
              <p:nvPr/>
            </p:nvSpPr>
            <p:spPr>
              <a:xfrm>
                <a:off x="7929349" y="3835020"/>
                <a:ext cx="818866" cy="1064526"/>
              </a:xfrm>
              <a:prstGeom prst="downArrow">
                <a:avLst/>
              </a:prstGeom>
              <a:solidFill>
                <a:srgbClr val="F0685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9937844" y="1230573"/>
                <a:ext cx="818866" cy="106452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963701" y="1230573"/>
                <a:ext cx="1228299" cy="6687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cs typeface="B Titr" panose="00000700000000000000" pitchFamily="2" charset="-78"/>
                  </a:rPr>
                  <a:t>مرکز توانا</a:t>
                </a:r>
                <a:endParaRPr lang="fa-IR" dirty="0">
                  <a:cs typeface="B Titr" panose="00000700000000000000" pitchFamily="2" charset="-7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701050" y="4032913"/>
                <a:ext cx="1228299" cy="668740"/>
              </a:xfrm>
              <a:prstGeom prst="roundRect">
                <a:avLst/>
              </a:prstGeom>
              <a:solidFill>
                <a:srgbClr val="F0685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400" dirty="0" smtClean="0">
                    <a:cs typeface="B Titr" panose="00000700000000000000" pitchFamily="2" charset="-78"/>
                  </a:rPr>
                  <a:t>فضای کارگاهی</a:t>
                </a:r>
              </a:p>
              <a:p>
                <a:pPr algn="ctr"/>
                <a:r>
                  <a:rPr lang="fa-IR" sz="1400" dirty="0" smtClean="0">
                    <a:cs typeface="B Titr" panose="00000700000000000000" pitchFamily="2" charset="-78"/>
                  </a:rPr>
                  <a:t>دو شرکت</a:t>
                </a:r>
                <a:endParaRPr lang="fa-IR" sz="1400" dirty="0">
                  <a:cs typeface="B Titr" panose="00000700000000000000" pitchFamily="2" charset="-78"/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6751701" y="698310"/>
                <a:ext cx="818866" cy="1064526"/>
              </a:xfrm>
              <a:prstGeom prst="downArrow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777558" y="698310"/>
                <a:ext cx="1228299" cy="66874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cs typeface="B Titr" panose="00000700000000000000" pitchFamily="2" charset="-78"/>
                  </a:rPr>
                  <a:t>شهر سلولی</a:t>
                </a:r>
                <a:endParaRPr lang="fa-IR" dirty="0">
                  <a:cs typeface="B Titr" panose="00000700000000000000" pitchFamily="2" charset="-78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5956505" y="2177955"/>
                <a:ext cx="1228299" cy="66874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>
                    <a:cs typeface="B Titr" panose="00000700000000000000" pitchFamily="2" charset="-78"/>
                  </a:rPr>
                  <a:t>60 </a:t>
                </a:r>
                <a:r>
                  <a:rPr lang="fa-IR" dirty="0" smtClean="0">
                    <a:cs typeface="B Titr" panose="00000700000000000000" pitchFamily="2" charset="-78"/>
                  </a:rPr>
                  <a:t>هکتار</a:t>
                </a:r>
                <a:endParaRPr lang="fa-IR" dirty="0">
                  <a:cs typeface="B Titr" panose="00000700000000000000" pitchFamily="2" charset="-78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4680441" y="1428466"/>
                <a:ext cx="1228299" cy="6687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cs typeface="B Titr" panose="00000700000000000000" pitchFamily="2" charset="-78"/>
                  </a:rPr>
                  <a:t>مرکز توانا</a:t>
                </a:r>
                <a:endParaRPr lang="fa-IR" dirty="0">
                  <a:cs typeface="B Titr" panose="00000700000000000000" pitchFamily="2" charset="-78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4680441" y="2177955"/>
                <a:ext cx="1228299" cy="66874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cs typeface="B Titr" panose="00000700000000000000" pitchFamily="2" charset="-78"/>
                  </a:rPr>
                  <a:t>شهر سلولی</a:t>
                </a:r>
                <a:endParaRPr lang="fa-IR" dirty="0">
                  <a:cs typeface="B Titr" panose="00000700000000000000" pitchFamily="2" charset="-78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4680440" y="698391"/>
                <a:ext cx="1228299" cy="668740"/>
              </a:xfrm>
              <a:prstGeom prst="roundRect">
                <a:avLst/>
              </a:prstGeom>
              <a:solidFill>
                <a:srgbClr val="F0685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400" dirty="0" smtClean="0">
                    <a:cs typeface="B Titr" panose="00000700000000000000" pitchFamily="2" charset="-78"/>
                  </a:rPr>
                  <a:t>فضای کارگاهی</a:t>
                </a:r>
              </a:p>
              <a:p>
                <a:pPr algn="ctr"/>
                <a:r>
                  <a:rPr lang="fa-IR" sz="1400" dirty="0" smtClean="0">
                    <a:cs typeface="B Titr" panose="00000700000000000000" pitchFamily="2" charset="-78"/>
                  </a:rPr>
                  <a:t>دو شرکت</a:t>
                </a:r>
                <a:endParaRPr lang="fa-IR" sz="1400" dirty="0">
                  <a:cs typeface="B Titr" panose="00000700000000000000" pitchFamily="2" charset="-78"/>
                </a:endParaRPr>
              </a:p>
            </p:txBody>
          </p:sp>
        </p:grpSp>
      </p:grpSp>
      <p:sp>
        <p:nvSpPr>
          <p:cNvPr id="18" name="Oval 17"/>
          <p:cNvSpPr/>
          <p:nvPr/>
        </p:nvSpPr>
        <p:spPr>
          <a:xfrm>
            <a:off x="11649128" y="244812"/>
            <a:ext cx="353154" cy="353155"/>
          </a:xfrm>
          <a:prstGeom prst="ellipse">
            <a:avLst/>
          </a:prstGeom>
          <a:solidFill>
            <a:srgbClr val="AEDDCB"/>
          </a:solidFill>
          <a:ln w="38100">
            <a:solidFill>
              <a:srgbClr val="2D3E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668620" y="228635"/>
            <a:ext cx="31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3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26" name="Picture 2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053" r="20249" b="8299"/>
          <a:stretch/>
        </p:blipFill>
        <p:spPr>
          <a:xfrm>
            <a:off x="157383" y="995353"/>
            <a:ext cx="518486" cy="743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" y="191720"/>
            <a:ext cx="720624" cy="7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544" y="2805380"/>
            <a:ext cx="718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B Yekan" panose="00000400000000000000" pitchFamily="2" charset="-78"/>
              </a:rPr>
              <a:t>معرفی اعضای تیم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72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1903</Words>
  <Application>Microsoft Office PowerPoint</Application>
  <PresentationFormat>Widescreen</PresentationFormat>
  <Paragraphs>505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B Homa</vt:lpstr>
      <vt:lpstr>B Morvarid</vt:lpstr>
      <vt:lpstr>B Nazanin</vt:lpstr>
      <vt:lpstr>B Roya</vt:lpstr>
      <vt:lpstr>B Titr</vt:lpstr>
      <vt:lpstr>B Yekan</vt:lpstr>
      <vt:lpstr>Calibri</vt:lpstr>
      <vt:lpstr>Calibri Light</vt:lpstr>
      <vt:lpstr>Courier New</vt:lpstr>
      <vt:lpstr>Merriweather</vt:lpstr>
      <vt:lpstr>Mitra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طبقه 2 و 3 کتابخانه مرکزی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DrLavasani-fani</cp:lastModifiedBy>
  <cp:revision>133</cp:revision>
  <dcterms:created xsi:type="dcterms:W3CDTF">2020-03-12T10:58:21Z</dcterms:created>
  <dcterms:modified xsi:type="dcterms:W3CDTF">2020-06-14T10:09:47Z</dcterms:modified>
</cp:coreProperties>
</file>